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6.jpg" ContentType="image/jpeg"/>
  <Override PartName="/ppt/media/image17.jpg" ContentType="image/jpeg"/>
  <Override PartName="/ppt/media/image1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0.jpg" ContentType="image/jpeg"/>
  <Override PartName="/ppt/media/image51.jpg" ContentType="image/jpe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564" r:id="rId2"/>
    <p:sldId id="588" r:id="rId3"/>
    <p:sldId id="534" r:id="rId4"/>
    <p:sldId id="535" r:id="rId5"/>
    <p:sldId id="542" r:id="rId6"/>
    <p:sldId id="260" r:id="rId7"/>
    <p:sldId id="543" r:id="rId8"/>
    <p:sldId id="392" r:id="rId9"/>
    <p:sldId id="593" r:id="rId10"/>
    <p:sldId id="263" r:id="rId11"/>
    <p:sldId id="587" r:id="rId12"/>
    <p:sldId id="269" r:id="rId13"/>
    <p:sldId id="562" r:id="rId14"/>
    <p:sldId id="663" r:id="rId15"/>
    <p:sldId id="664" r:id="rId16"/>
    <p:sldId id="665" r:id="rId17"/>
    <p:sldId id="560" r:id="rId18"/>
    <p:sldId id="525" r:id="rId19"/>
    <p:sldId id="527" r:id="rId20"/>
    <p:sldId id="556" r:id="rId21"/>
    <p:sldId id="557" r:id="rId22"/>
    <p:sldId id="558" r:id="rId23"/>
    <p:sldId id="559" r:id="rId24"/>
    <p:sldId id="666" r:id="rId25"/>
    <p:sldId id="276" r:id="rId26"/>
    <p:sldId id="591" r:id="rId27"/>
    <p:sldId id="273" r:id="rId28"/>
    <p:sldId id="277" r:id="rId29"/>
    <p:sldId id="287" r:id="rId30"/>
    <p:sldId id="296" r:id="rId31"/>
    <p:sldId id="297" r:id="rId32"/>
    <p:sldId id="279" r:id="rId33"/>
    <p:sldId id="589" r:id="rId34"/>
    <p:sldId id="298" r:id="rId35"/>
    <p:sldId id="590" r:id="rId36"/>
    <p:sldId id="553" r:id="rId37"/>
    <p:sldId id="561" r:id="rId38"/>
    <p:sldId id="584" r:id="rId39"/>
    <p:sldId id="586" r:id="rId40"/>
    <p:sldId id="687" r:id="rId41"/>
    <p:sldId id="335" r:id="rId42"/>
    <p:sldId id="337" r:id="rId43"/>
    <p:sldId id="326" r:id="rId44"/>
    <p:sldId id="307" r:id="rId45"/>
    <p:sldId id="311" r:id="rId46"/>
    <p:sldId id="316" r:id="rId47"/>
    <p:sldId id="317" r:id="rId48"/>
    <p:sldId id="318" r:id="rId49"/>
    <p:sldId id="319" r:id="rId50"/>
    <p:sldId id="320" r:id="rId51"/>
    <p:sldId id="688" r:id="rId52"/>
    <p:sldId id="689" r:id="rId53"/>
    <p:sldId id="594" r:id="rId54"/>
    <p:sldId id="592" r:id="rId55"/>
    <p:sldId id="563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3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1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6D743-483D-48EB-B231-F4364C2107FB}" type="doc">
      <dgm:prSet loTypeId="urn:microsoft.com/office/officeart/2005/8/layout/process3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7B1EB19-05BC-4CE8-9F88-780C2A7AD16C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2000" b="1" dirty="0">
              <a:latin typeface="Constantia" pitchFamily="18" charset="0"/>
            </a:rPr>
            <a:t>Уведомление спортсмена</a:t>
          </a:r>
        </a:p>
      </dgm:t>
    </dgm:pt>
    <dgm:pt modelId="{38777F51-E228-4E5F-9016-64C5EF28B981}" type="parTrans" cxnId="{F910504B-FEF9-432B-91E4-C44AD9CB3F19}">
      <dgm:prSet/>
      <dgm:spPr/>
      <dgm:t>
        <a:bodyPr/>
        <a:lstStyle/>
        <a:p>
          <a:endParaRPr lang="ru-RU"/>
        </a:p>
      </dgm:t>
    </dgm:pt>
    <dgm:pt modelId="{B13080BE-BE3B-4B05-B21B-F35EF857221D}" type="sibTrans" cxnId="{F910504B-FEF9-432B-91E4-C44AD9CB3F19}">
      <dgm:prSet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112D2552-51E7-47B5-8971-3AA5ADD7CCB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>
              <a:latin typeface="Constantia" pitchFamily="18" charset="0"/>
            </a:rPr>
            <a:t>проверка документа</a:t>
          </a:r>
        </a:p>
      </dgm:t>
    </dgm:pt>
    <dgm:pt modelId="{96D0084D-0304-4A3B-96CD-5EDF67A875F3}" type="parTrans" cxnId="{0DA632AF-3D0E-4078-A08C-0665028F65B9}">
      <dgm:prSet/>
      <dgm:spPr/>
      <dgm:t>
        <a:bodyPr/>
        <a:lstStyle/>
        <a:p>
          <a:endParaRPr lang="ru-RU"/>
        </a:p>
      </dgm:t>
    </dgm:pt>
    <dgm:pt modelId="{A73E5E6E-91E3-4C03-AC7D-38B6BAD07579}" type="sibTrans" cxnId="{0DA632AF-3D0E-4078-A08C-0665028F65B9}">
      <dgm:prSet/>
      <dgm:spPr/>
      <dgm:t>
        <a:bodyPr/>
        <a:lstStyle/>
        <a:p>
          <a:endParaRPr lang="ru-RU"/>
        </a:p>
      </dgm:t>
    </dgm:pt>
    <dgm:pt modelId="{60746EDF-0C1E-4015-8D03-A2B8856F7C5B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2000" b="1" dirty="0">
              <a:latin typeface="Constantia" pitchFamily="18" charset="0"/>
            </a:rPr>
            <a:t>Пункт допинг контроля</a:t>
          </a:r>
        </a:p>
      </dgm:t>
    </dgm:pt>
    <dgm:pt modelId="{52963781-869F-44B4-A77E-E58393C39430}" type="parTrans" cxnId="{F604F11F-78C8-4392-8D96-3CB3AECC024A}">
      <dgm:prSet/>
      <dgm:spPr/>
      <dgm:t>
        <a:bodyPr/>
        <a:lstStyle/>
        <a:p>
          <a:endParaRPr lang="ru-RU"/>
        </a:p>
      </dgm:t>
    </dgm:pt>
    <dgm:pt modelId="{6FA02EF6-6661-4DF7-9776-FEC4043FFB39}" type="sibTrans" cxnId="{F604F11F-78C8-4392-8D96-3CB3AECC024A}">
      <dgm:prSet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6EBBCC47-2084-4667-9ABE-A225A67B7937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правила поведения</a:t>
          </a:r>
        </a:p>
      </dgm:t>
    </dgm:pt>
    <dgm:pt modelId="{984C1738-0C36-4684-9A5B-E67803167840}" type="parTrans" cxnId="{04A6EA7F-E334-45A4-AB0B-29105A6D08C8}">
      <dgm:prSet/>
      <dgm:spPr/>
      <dgm:t>
        <a:bodyPr/>
        <a:lstStyle/>
        <a:p>
          <a:endParaRPr lang="ru-RU"/>
        </a:p>
      </dgm:t>
    </dgm:pt>
    <dgm:pt modelId="{3D9B13B1-F63A-46DD-9A53-2D6DF69CCAC8}" type="sibTrans" cxnId="{04A6EA7F-E334-45A4-AB0B-29105A6D08C8}">
      <dgm:prSet/>
      <dgm:spPr/>
      <dgm:t>
        <a:bodyPr/>
        <a:lstStyle/>
        <a:p>
          <a:endParaRPr lang="ru-RU"/>
        </a:p>
      </dgm:t>
    </dgm:pt>
    <dgm:pt modelId="{E893A14B-B5C3-44DC-B753-B6C08C5AF6FD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2000" b="1" dirty="0">
              <a:latin typeface="Constantia" pitchFamily="18" charset="0"/>
            </a:rPr>
            <a:t>Процедура отбора пробы</a:t>
          </a:r>
        </a:p>
      </dgm:t>
    </dgm:pt>
    <dgm:pt modelId="{582A06FA-25D5-44DD-A740-4ADB9E72B05C}" type="parTrans" cxnId="{0F4AAA56-1BB9-411B-AC7A-EA13D4209AF8}">
      <dgm:prSet/>
      <dgm:spPr/>
      <dgm:t>
        <a:bodyPr/>
        <a:lstStyle/>
        <a:p>
          <a:endParaRPr lang="ru-RU"/>
        </a:p>
      </dgm:t>
    </dgm:pt>
    <dgm:pt modelId="{775D5551-0215-4E18-8FC5-6B206C847262}" type="sibTrans" cxnId="{0F4AAA56-1BB9-411B-AC7A-EA13D4209AF8}">
      <dgm:prSet/>
      <dgm:spPr/>
      <dgm:t>
        <a:bodyPr/>
        <a:lstStyle/>
        <a:p>
          <a:endParaRPr lang="ru-RU"/>
        </a:p>
      </dgm:t>
    </dgm:pt>
    <dgm:pt modelId="{A10BD999-7947-4BEF-8E08-86407D156B6F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пробы: стандартная, промежуточная, дополнительная</a:t>
          </a:r>
        </a:p>
      </dgm:t>
    </dgm:pt>
    <dgm:pt modelId="{46F8A187-1750-45B3-BDFA-DC06641AB56F}" type="parTrans" cxnId="{AACF7F16-8375-4C90-87F6-01678708F4C1}">
      <dgm:prSet/>
      <dgm:spPr/>
      <dgm:t>
        <a:bodyPr/>
        <a:lstStyle/>
        <a:p>
          <a:endParaRPr lang="ru-RU"/>
        </a:p>
      </dgm:t>
    </dgm:pt>
    <dgm:pt modelId="{AF2198CF-6164-4D1B-B186-1B65E9D4EF85}" type="sibTrans" cxnId="{AACF7F16-8375-4C90-87F6-01678708F4C1}">
      <dgm:prSet/>
      <dgm:spPr/>
      <dgm:t>
        <a:bodyPr/>
        <a:lstStyle/>
        <a:p>
          <a:endParaRPr lang="ru-RU"/>
        </a:p>
      </dgm:t>
    </dgm:pt>
    <dgm:pt modelId="{688DB059-8322-45D3-B347-7BA6F31C5779}">
      <dgm:prSet phldrT="[Текст]" custT="1"/>
      <dgm:spPr/>
      <dgm:t>
        <a:bodyPr/>
        <a:lstStyle/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>
              <a:latin typeface="Constantia" pitchFamily="18" charset="0"/>
            </a:rPr>
            <a:t>отсрочка</a:t>
          </a:r>
        </a:p>
      </dgm:t>
    </dgm:pt>
    <dgm:pt modelId="{EE329774-04DA-4BAA-97C8-7F9C66C46EF3}" type="parTrans" cxnId="{EFB51048-5685-4D1B-941F-24FCD526D570}">
      <dgm:prSet/>
      <dgm:spPr/>
      <dgm:t>
        <a:bodyPr/>
        <a:lstStyle/>
        <a:p>
          <a:endParaRPr lang="ru-RU"/>
        </a:p>
      </dgm:t>
    </dgm:pt>
    <dgm:pt modelId="{4DDEE3D1-923F-485D-A109-D877382109DD}" type="sibTrans" cxnId="{EFB51048-5685-4D1B-941F-24FCD526D570}">
      <dgm:prSet/>
      <dgm:spPr/>
      <dgm:t>
        <a:bodyPr/>
        <a:lstStyle/>
        <a:p>
          <a:endParaRPr lang="ru-RU"/>
        </a:p>
      </dgm:t>
    </dgm:pt>
    <dgm:pt modelId="{B9667DEC-F546-426B-A537-CB0E41433B01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нахождение до окончания процедуры</a:t>
          </a:r>
        </a:p>
      </dgm:t>
    </dgm:pt>
    <dgm:pt modelId="{38B8DD30-C411-4C59-8873-5199B32C7240}" type="parTrans" cxnId="{5DFD0B8A-0126-48B0-943C-7CB987C2F7C1}">
      <dgm:prSet/>
      <dgm:spPr/>
      <dgm:t>
        <a:bodyPr/>
        <a:lstStyle/>
        <a:p>
          <a:endParaRPr lang="ru-RU"/>
        </a:p>
      </dgm:t>
    </dgm:pt>
    <dgm:pt modelId="{924F8083-C2CE-42D4-A816-AA42313C79B1}" type="sibTrans" cxnId="{5DFD0B8A-0126-48B0-943C-7CB987C2F7C1}">
      <dgm:prSet/>
      <dgm:spPr/>
      <dgm:t>
        <a:bodyPr/>
        <a:lstStyle/>
        <a:p>
          <a:endParaRPr lang="ru-RU"/>
        </a:p>
      </dgm:t>
    </dgm:pt>
    <dgm:pt modelId="{6BF6B209-2E05-4EC9-B2DD-2A6E1E3508E2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кровь</a:t>
          </a:r>
        </a:p>
      </dgm:t>
    </dgm:pt>
    <dgm:pt modelId="{076296F8-AB6A-432E-995C-161C8A28C172}" type="parTrans" cxnId="{A13DF1D7-70EC-41ED-8F6C-1EBF7290263A}">
      <dgm:prSet/>
      <dgm:spPr/>
      <dgm:t>
        <a:bodyPr/>
        <a:lstStyle/>
        <a:p>
          <a:endParaRPr lang="ru-RU"/>
        </a:p>
      </dgm:t>
    </dgm:pt>
    <dgm:pt modelId="{DC6056DB-108F-457B-84B9-84C26C7ACB1F}" type="sibTrans" cxnId="{A13DF1D7-70EC-41ED-8F6C-1EBF7290263A}">
      <dgm:prSet/>
      <dgm:spPr/>
      <dgm:t>
        <a:bodyPr/>
        <a:lstStyle/>
        <a:p>
          <a:endParaRPr lang="ru-RU"/>
        </a:p>
      </dgm:t>
    </dgm:pt>
    <dgm:pt modelId="{71439279-2F81-4850-90A3-20B2B73ADD7A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модификации</a:t>
          </a:r>
        </a:p>
      </dgm:t>
    </dgm:pt>
    <dgm:pt modelId="{ED1D5749-5CE5-4CE0-98AC-9EA7EDD30215}" type="parTrans" cxnId="{2302B5C0-1C09-4966-9246-A834A7DAEE1A}">
      <dgm:prSet/>
      <dgm:spPr/>
      <dgm:t>
        <a:bodyPr/>
        <a:lstStyle/>
        <a:p>
          <a:endParaRPr lang="ru-RU"/>
        </a:p>
      </dgm:t>
    </dgm:pt>
    <dgm:pt modelId="{00EBF948-F2B1-43C9-82F7-23369DA5026F}" type="sibTrans" cxnId="{2302B5C0-1C09-4966-9246-A834A7DAEE1A}">
      <dgm:prSet/>
      <dgm:spPr/>
      <dgm:t>
        <a:bodyPr/>
        <a:lstStyle/>
        <a:p>
          <a:endParaRPr lang="ru-RU"/>
        </a:p>
      </dgm:t>
    </dgm:pt>
    <dgm:pt modelId="{01411F42-AEA6-49A3-AD23-463DB06A7A43}">
      <dgm:prSet phldrT="[Текст]" custT="1"/>
      <dgm:spPr/>
      <dgm:t>
        <a:bodyPr/>
        <a:lstStyle/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latin typeface="Constantia" pitchFamily="18" charset="0"/>
          </a:endParaRPr>
        </a:p>
      </dgm:t>
    </dgm:pt>
    <dgm:pt modelId="{8F4B9CCA-9350-4EA3-93B4-F279D2DBC15A}" type="parTrans" cxnId="{B03383A4-FBD6-4FC9-B18A-E01A6992E7E0}">
      <dgm:prSet/>
      <dgm:spPr/>
      <dgm:t>
        <a:bodyPr/>
        <a:lstStyle/>
        <a:p>
          <a:endParaRPr lang="ru-RU"/>
        </a:p>
      </dgm:t>
    </dgm:pt>
    <dgm:pt modelId="{28FE5476-D141-46A3-938B-547C563A15AF}" type="sibTrans" cxnId="{B03383A4-FBD6-4FC9-B18A-E01A6992E7E0}">
      <dgm:prSet/>
      <dgm:spPr/>
      <dgm:t>
        <a:bodyPr/>
        <a:lstStyle/>
        <a:p>
          <a:endParaRPr lang="ru-RU"/>
        </a:p>
      </dgm:t>
    </dgm:pt>
    <dgm:pt modelId="{01CB4870-0E57-49B3-90C0-862D03755625}">
      <dgm:prSet phldrT="[Текст]" custT="1"/>
      <dgm:spPr/>
      <dgm:t>
        <a:bodyPr/>
        <a:lstStyle/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>
              <a:latin typeface="Constantia" pitchFamily="18" charset="0"/>
            </a:rPr>
            <a:t>права и обязанности, ответ на вопросы спортсмена</a:t>
          </a:r>
        </a:p>
      </dgm:t>
    </dgm:pt>
    <dgm:pt modelId="{C8371921-66FA-4B84-B2C0-A14A3E7D8716}" type="parTrans" cxnId="{73909793-CA6E-451C-BA06-20B917E04CB7}">
      <dgm:prSet/>
      <dgm:spPr/>
      <dgm:t>
        <a:bodyPr/>
        <a:lstStyle/>
        <a:p>
          <a:endParaRPr lang="ru-RU"/>
        </a:p>
      </dgm:t>
    </dgm:pt>
    <dgm:pt modelId="{6116DE7E-907C-4932-B0EE-5EE0510F8177}" type="sibTrans" cxnId="{73909793-CA6E-451C-BA06-20B917E04CB7}">
      <dgm:prSet/>
      <dgm:spPr/>
      <dgm:t>
        <a:bodyPr/>
        <a:lstStyle/>
        <a:p>
          <a:endParaRPr lang="ru-RU"/>
        </a:p>
      </dgm:t>
    </dgm:pt>
    <dgm:pt modelId="{5DF82443-B8D6-40FE-982E-6592C95E937D}">
      <dgm:prSet phldrT="[Текст]" custT="1"/>
      <dgm:spPr/>
      <dgm:t>
        <a:bodyPr/>
        <a:lstStyle/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>
              <a:latin typeface="Constantia" pitchFamily="18" charset="0"/>
            </a:rPr>
            <a:t>подпись в уведомлении</a:t>
          </a:r>
        </a:p>
      </dgm:t>
    </dgm:pt>
    <dgm:pt modelId="{BCF2EB18-BC6A-4452-AAE9-44291ACC3DD1}" type="parTrans" cxnId="{ABC0A20C-65DC-4EF5-A67D-13450EAC9124}">
      <dgm:prSet/>
      <dgm:spPr/>
      <dgm:t>
        <a:bodyPr/>
        <a:lstStyle/>
        <a:p>
          <a:endParaRPr lang="ru-RU"/>
        </a:p>
      </dgm:t>
    </dgm:pt>
    <dgm:pt modelId="{75640107-8D0E-477B-A83F-3C0F66739FAB}" type="sibTrans" cxnId="{ABC0A20C-65DC-4EF5-A67D-13450EAC9124}">
      <dgm:prSet/>
      <dgm:spPr/>
      <dgm:t>
        <a:bodyPr/>
        <a:lstStyle/>
        <a:p>
          <a:endParaRPr lang="ru-RU"/>
        </a:p>
      </dgm:t>
    </dgm:pt>
    <dgm:pt modelId="{3E751E65-9ED5-4B5C-A9AF-99447EDE499C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как минимум 90 мл мочи – время не ограничено</a:t>
          </a:r>
        </a:p>
      </dgm:t>
    </dgm:pt>
    <dgm:pt modelId="{55CFFCD0-189A-40C6-A147-A21362545C93}" type="parTrans" cxnId="{D5629FC2-035C-48D3-8EEC-31FEF0930B64}">
      <dgm:prSet/>
      <dgm:spPr/>
      <dgm:t>
        <a:bodyPr/>
        <a:lstStyle/>
        <a:p>
          <a:endParaRPr lang="ru-RU"/>
        </a:p>
      </dgm:t>
    </dgm:pt>
    <dgm:pt modelId="{89A91602-A30E-46EE-9593-2418EEF5D380}" type="sibTrans" cxnId="{D5629FC2-035C-48D3-8EEC-31FEF0930B64}">
      <dgm:prSet/>
      <dgm:spPr/>
      <dgm:t>
        <a:bodyPr/>
        <a:lstStyle/>
        <a:p>
          <a:endParaRPr lang="ru-RU"/>
        </a:p>
      </dgm:t>
    </dgm:pt>
    <dgm:pt modelId="{9A01E656-753C-456F-BA1F-CB59918F916E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сообщить о ранее используемых медикаментах</a:t>
          </a:r>
        </a:p>
      </dgm:t>
    </dgm:pt>
    <dgm:pt modelId="{36FEB9F0-1FEA-4396-AC6C-19D71397ADF9}" type="parTrans" cxnId="{F7EBE875-ED83-4910-AEB0-297941921402}">
      <dgm:prSet/>
      <dgm:spPr/>
      <dgm:t>
        <a:bodyPr/>
        <a:lstStyle/>
        <a:p>
          <a:endParaRPr lang="ru-RU"/>
        </a:p>
      </dgm:t>
    </dgm:pt>
    <dgm:pt modelId="{B4CF1C66-E590-4381-B64F-E8B14D21BC05}" type="sibTrans" cxnId="{F7EBE875-ED83-4910-AEB0-297941921402}">
      <dgm:prSet/>
      <dgm:spPr/>
      <dgm:t>
        <a:bodyPr/>
        <a:lstStyle/>
        <a:p>
          <a:endParaRPr lang="ru-RU"/>
        </a:p>
      </dgm:t>
    </dgm:pt>
    <dgm:pt modelId="{34FD7189-AB9F-41B6-8F00-724A113A44CF}">
      <dgm:prSet phldrT="[Текст]" custT="1"/>
      <dgm:spPr/>
      <dgm:t>
        <a:bodyPr/>
        <a:lstStyle/>
        <a:p>
          <a:r>
            <a:rPr lang="ru-RU" sz="1400" dirty="0">
              <a:latin typeface="Constantia" pitchFamily="18" charset="0"/>
            </a:rPr>
            <a:t>необходимо предъявлять разрешение на ТИ, при его наличии, во время процедуры </a:t>
          </a:r>
          <a:r>
            <a:rPr lang="ru-RU" sz="1400" dirty="0" err="1">
              <a:latin typeface="Constantia" pitchFamily="18" charset="0"/>
            </a:rPr>
            <a:t>допинг-контроля</a:t>
          </a:r>
          <a:endParaRPr lang="ru-RU" sz="1400" dirty="0">
            <a:latin typeface="Constantia" pitchFamily="18" charset="0"/>
          </a:endParaRPr>
        </a:p>
      </dgm:t>
    </dgm:pt>
    <dgm:pt modelId="{D240AF03-3EF6-4F10-A827-65BA7497BC69}" type="parTrans" cxnId="{091AF4A6-A81C-4C96-A3F3-39B6A8995394}">
      <dgm:prSet/>
      <dgm:spPr/>
      <dgm:t>
        <a:bodyPr/>
        <a:lstStyle/>
        <a:p>
          <a:endParaRPr lang="ru-RU"/>
        </a:p>
      </dgm:t>
    </dgm:pt>
    <dgm:pt modelId="{7B73927F-2808-4CBB-B83B-17BD68ADD92A}" type="sibTrans" cxnId="{091AF4A6-A81C-4C96-A3F3-39B6A8995394}">
      <dgm:prSet/>
      <dgm:spPr/>
      <dgm:t>
        <a:bodyPr/>
        <a:lstStyle/>
        <a:p>
          <a:endParaRPr lang="ru-RU"/>
        </a:p>
      </dgm:t>
    </dgm:pt>
    <dgm:pt modelId="{88884996-F014-443A-8486-7D96C0B792C8}" type="pres">
      <dgm:prSet presAssocID="{CF36D743-483D-48EB-B231-F4364C2107FB}" presName="linearFlow" presStyleCnt="0">
        <dgm:presLayoutVars>
          <dgm:dir/>
          <dgm:animLvl val="lvl"/>
          <dgm:resizeHandles val="exact"/>
        </dgm:presLayoutVars>
      </dgm:prSet>
      <dgm:spPr/>
    </dgm:pt>
    <dgm:pt modelId="{73121806-28F4-4276-8BB3-92958779F993}" type="pres">
      <dgm:prSet presAssocID="{97B1EB19-05BC-4CE8-9F88-780C2A7AD16C}" presName="composite" presStyleCnt="0"/>
      <dgm:spPr/>
    </dgm:pt>
    <dgm:pt modelId="{FDF0CA68-A5C7-447A-88D1-AD882FC7FB9B}" type="pres">
      <dgm:prSet presAssocID="{97B1EB19-05BC-4CE8-9F88-780C2A7AD16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26EE48D-1693-403D-AC6D-3B5F3C58B471}" type="pres">
      <dgm:prSet presAssocID="{97B1EB19-05BC-4CE8-9F88-780C2A7AD16C}" presName="parSh" presStyleLbl="node1" presStyleIdx="0" presStyleCnt="3"/>
      <dgm:spPr/>
    </dgm:pt>
    <dgm:pt modelId="{4B77DD35-502A-4A55-9F2D-6D89DB15CE3E}" type="pres">
      <dgm:prSet presAssocID="{97B1EB19-05BC-4CE8-9F88-780C2A7AD16C}" presName="desTx" presStyleLbl="fgAcc1" presStyleIdx="0" presStyleCnt="3">
        <dgm:presLayoutVars>
          <dgm:bulletEnabled val="1"/>
        </dgm:presLayoutVars>
      </dgm:prSet>
      <dgm:spPr/>
    </dgm:pt>
    <dgm:pt modelId="{F3828548-944A-46A7-8CAE-D460CEB802CD}" type="pres">
      <dgm:prSet presAssocID="{B13080BE-BE3B-4B05-B21B-F35EF857221D}" presName="sibTrans" presStyleLbl="sibTrans2D1" presStyleIdx="0" presStyleCnt="2"/>
      <dgm:spPr/>
    </dgm:pt>
    <dgm:pt modelId="{18D8B74A-FF6C-4755-B287-C9B112C98314}" type="pres">
      <dgm:prSet presAssocID="{B13080BE-BE3B-4B05-B21B-F35EF857221D}" presName="connTx" presStyleLbl="sibTrans2D1" presStyleIdx="0" presStyleCnt="2"/>
      <dgm:spPr/>
    </dgm:pt>
    <dgm:pt modelId="{02D5936C-2B4C-4C74-BE29-93EA5CF7B739}" type="pres">
      <dgm:prSet presAssocID="{60746EDF-0C1E-4015-8D03-A2B8856F7C5B}" presName="composite" presStyleCnt="0"/>
      <dgm:spPr/>
    </dgm:pt>
    <dgm:pt modelId="{952154E2-BB85-45A8-85A7-D5AD0B1B30F7}" type="pres">
      <dgm:prSet presAssocID="{60746EDF-0C1E-4015-8D03-A2B8856F7C5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9BCF2B6-4D49-4F3E-B16A-358769AB86EE}" type="pres">
      <dgm:prSet presAssocID="{60746EDF-0C1E-4015-8D03-A2B8856F7C5B}" presName="parSh" presStyleLbl="node1" presStyleIdx="1" presStyleCnt="3"/>
      <dgm:spPr/>
    </dgm:pt>
    <dgm:pt modelId="{5B661666-3F1F-4BB7-B727-6AC84A071DA2}" type="pres">
      <dgm:prSet presAssocID="{60746EDF-0C1E-4015-8D03-A2B8856F7C5B}" presName="desTx" presStyleLbl="fgAcc1" presStyleIdx="1" presStyleCnt="3" custScaleX="133174" custScaleY="96666">
        <dgm:presLayoutVars>
          <dgm:bulletEnabled val="1"/>
        </dgm:presLayoutVars>
      </dgm:prSet>
      <dgm:spPr/>
    </dgm:pt>
    <dgm:pt modelId="{4A8FE42B-D3E5-4EEE-B476-D3026C15E29C}" type="pres">
      <dgm:prSet presAssocID="{6FA02EF6-6661-4DF7-9776-FEC4043FFB39}" presName="sibTrans" presStyleLbl="sibTrans2D1" presStyleIdx="1" presStyleCnt="2"/>
      <dgm:spPr/>
    </dgm:pt>
    <dgm:pt modelId="{07BE09B5-030B-47F0-98B2-B68FEED51A49}" type="pres">
      <dgm:prSet presAssocID="{6FA02EF6-6661-4DF7-9776-FEC4043FFB39}" presName="connTx" presStyleLbl="sibTrans2D1" presStyleIdx="1" presStyleCnt="2"/>
      <dgm:spPr/>
    </dgm:pt>
    <dgm:pt modelId="{EF503C0A-8DA6-439D-872A-B40AF482655E}" type="pres">
      <dgm:prSet presAssocID="{E893A14B-B5C3-44DC-B753-B6C08C5AF6FD}" presName="composite" presStyleCnt="0"/>
      <dgm:spPr/>
    </dgm:pt>
    <dgm:pt modelId="{261A5229-70FA-41F0-8757-1981E3099004}" type="pres">
      <dgm:prSet presAssocID="{E893A14B-B5C3-44DC-B753-B6C08C5AF6FD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5E0E769-96AD-41FA-83A0-109E68209DE5}" type="pres">
      <dgm:prSet presAssocID="{E893A14B-B5C3-44DC-B753-B6C08C5AF6FD}" presName="parSh" presStyleLbl="node1" presStyleIdx="2" presStyleCnt="3"/>
      <dgm:spPr/>
    </dgm:pt>
    <dgm:pt modelId="{3D069014-3068-4A66-9C8F-E2AF7A8018CA}" type="pres">
      <dgm:prSet presAssocID="{E893A14B-B5C3-44DC-B753-B6C08C5AF6FD}" presName="desTx" presStyleLbl="fgAcc1" presStyleIdx="2" presStyleCnt="3">
        <dgm:presLayoutVars>
          <dgm:bulletEnabled val="1"/>
        </dgm:presLayoutVars>
      </dgm:prSet>
      <dgm:spPr/>
    </dgm:pt>
  </dgm:ptLst>
  <dgm:cxnLst>
    <dgm:cxn modelId="{ABC0A20C-65DC-4EF5-A67D-13450EAC9124}" srcId="{97B1EB19-05BC-4CE8-9F88-780C2A7AD16C}" destId="{5DF82443-B8D6-40FE-982E-6592C95E937D}" srcOrd="2" destOrd="0" parTransId="{BCF2EB18-BC6A-4452-AAE9-44291ACC3DD1}" sibTransId="{75640107-8D0E-477B-A83F-3C0F66739FAB}"/>
    <dgm:cxn modelId="{AACF7F16-8375-4C90-87F6-01678708F4C1}" srcId="{E893A14B-B5C3-44DC-B753-B6C08C5AF6FD}" destId="{A10BD999-7947-4BEF-8E08-86407D156B6F}" srcOrd="0" destOrd="0" parTransId="{46F8A187-1750-45B3-BDFA-DC06641AB56F}" sibTransId="{AF2198CF-6164-4D1B-B186-1B65E9D4EF85}"/>
    <dgm:cxn modelId="{FEF4C71C-5385-BB47-9EBF-627117536B6C}" type="presOf" srcId="{A10BD999-7947-4BEF-8E08-86407D156B6F}" destId="{3D069014-3068-4A66-9C8F-E2AF7A8018CA}" srcOrd="0" destOrd="0" presId="urn:microsoft.com/office/officeart/2005/8/layout/process3"/>
    <dgm:cxn modelId="{F604F11F-78C8-4392-8D96-3CB3AECC024A}" srcId="{CF36D743-483D-48EB-B231-F4364C2107FB}" destId="{60746EDF-0C1E-4015-8D03-A2B8856F7C5B}" srcOrd="1" destOrd="0" parTransId="{52963781-869F-44B4-A77E-E58393C39430}" sibTransId="{6FA02EF6-6661-4DF7-9776-FEC4043FFB39}"/>
    <dgm:cxn modelId="{EC307A25-E717-FC4E-8C16-14BF3447B889}" type="presOf" srcId="{97B1EB19-05BC-4CE8-9F88-780C2A7AD16C}" destId="{FDF0CA68-A5C7-447A-88D1-AD882FC7FB9B}" srcOrd="0" destOrd="0" presId="urn:microsoft.com/office/officeart/2005/8/layout/process3"/>
    <dgm:cxn modelId="{BB561727-704F-D741-9EDC-C585E100F5AE}" type="presOf" srcId="{5DF82443-B8D6-40FE-982E-6592C95E937D}" destId="{4B77DD35-502A-4A55-9F2D-6D89DB15CE3E}" srcOrd="0" destOrd="2" presId="urn:microsoft.com/office/officeart/2005/8/layout/process3"/>
    <dgm:cxn modelId="{807C703A-5141-D74F-AF74-51689E2642D7}" type="presOf" srcId="{9A01E656-753C-456F-BA1F-CB59918F916E}" destId="{5B661666-3F1F-4BB7-B727-6AC84A071DA2}" srcOrd="0" destOrd="3" presId="urn:microsoft.com/office/officeart/2005/8/layout/process3"/>
    <dgm:cxn modelId="{EFB51048-5685-4D1B-941F-24FCD526D570}" srcId="{97B1EB19-05BC-4CE8-9F88-780C2A7AD16C}" destId="{688DB059-8322-45D3-B347-7BA6F31C5779}" srcOrd="3" destOrd="0" parTransId="{EE329774-04DA-4BAA-97C8-7F9C66C46EF3}" sibTransId="{4DDEE3D1-923F-485D-A109-D877382109DD}"/>
    <dgm:cxn modelId="{A622AD4A-EEB9-C14D-B298-3F1C3EC3BF88}" type="presOf" srcId="{E893A14B-B5C3-44DC-B753-B6C08C5AF6FD}" destId="{F5E0E769-96AD-41FA-83A0-109E68209DE5}" srcOrd="1" destOrd="0" presId="urn:microsoft.com/office/officeart/2005/8/layout/process3"/>
    <dgm:cxn modelId="{F910504B-FEF9-432B-91E4-C44AD9CB3F19}" srcId="{CF36D743-483D-48EB-B231-F4364C2107FB}" destId="{97B1EB19-05BC-4CE8-9F88-780C2A7AD16C}" srcOrd="0" destOrd="0" parTransId="{38777F51-E228-4E5F-9016-64C5EF28B981}" sibTransId="{B13080BE-BE3B-4B05-B21B-F35EF857221D}"/>
    <dgm:cxn modelId="{6F576650-6535-034E-9090-03B9DA5725C9}" type="presOf" srcId="{E893A14B-B5C3-44DC-B753-B6C08C5AF6FD}" destId="{261A5229-70FA-41F0-8757-1981E3099004}" srcOrd="0" destOrd="0" presId="urn:microsoft.com/office/officeart/2005/8/layout/process3"/>
    <dgm:cxn modelId="{83CD0D54-189C-A144-8690-544D2CFADCB6}" type="presOf" srcId="{CF36D743-483D-48EB-B231-F4364C2107FB}" destId="{88884996-F014-443A-8486-7D96C0B792C8}" srcOrd="0" destOrd="0" presId="urn:microsoft.com/office/officeart/2005/8/layout/process3"/>
    <dgm:cxn modelId="{F7EBE875-ED83-4910-AEB0-297941921402}" srcId="{60746EDF-0C1E-4015-8D03-A2B8856F7C5B}" destId="{9A01E656-753C-456F-BA1F-CB59918F916E}" srcOrd="3" destOrd="0" parTransId="{36FEB9F0-1FEA-4396-AC6C-19D71397ADF9}" sibTransId="{B4CF1C66-E590-4381-B64F-E8B14D21BC05}"/>
    <dgm:cxn modelId="{0F4AAA56-1BB9-411B-AC7A-EA13D4209AF8}" srcId="{CF36D743-483D-48EB-B231-F4364C2107FB}" destId="{E893A14B-B5C3-44DC-B753-B6C08C5AF6FD}" srcOrd="2" destOrd="0" parTransId="{582A06FA-25D5-44DD-A740-4ADB9E72B05C}" sibTransId="{775D5551-0215-4E18-8FC5-6B206C847262}"/>
    <dgm:cxn modelId="{21AA0F79-BB5B-294F-AA96-D2FACF9C6E9C}" type="presOf" srcId="{6EBBCC47-2084-4667-9ABE-A225A67B7937}" destId="{5B661666-3F1F-4BB7-B727-6AC84A071DA2}" srcOrd="0" destOrd="0" presId="urn:microsoft.com/office/officeart/2005/8/layout/process3"/>
    <dgm:cxn modelId="{04A6EA7F-E334-45A4-AB0B-29105A6D08C8}" srcId="{60746EDF-0C1E-4015-8D03-A2B8856F7C5B}" destId="{6EBBCC47-2084-4667-9ABE-A225A67B7937}" srcOrd="0" destOrd="0" parTransId="{984C1738-0C36-4684-9A5B-E67803167840}" sibTransId="{3D9B13B1-F63A-46DD-9A53-2D6DF69CCAC8}"/>
    <dgm:cxn modelId="{7AB91C80-FB46-AD43-B5C4-99BC5D14E6F1}" type="presOf" srcId="{34FD7189-AB9F-41B6-8F00-724A113A44CF}" destId="{5B661666-3F1F-4BB7-B727-6AC84A071DA2}" srcOrd="0" destOrd="4" presId="urn:microsoft.com/office/officeart/2005/8/layout/process3"/>
    <dgm:cxn modelId="{7F5F0782-95F0-9F45-B5BA-D71349CDDB50}" type="presOf" srcId="{3E751E65-9ED5-4B5C-A9AF-99447EDE499C}" destId="{5B661666-3F1F-4BB7-B727-6AC84A071DA2}" srcOrd="0" destOrd="2" presId="urn:microsoft.com/office/officeart/2005/8/layout/process3"/>
    <dgm:cxn modelId="{5DFD0B8A-0126-48B0-943C-7CB987C2F7C1}" srcId="{60746EDF-0C1E-4015-8D03-A2B8856F7C5B}" destId="{B9667DEC-F546-426B-A537-CB0E41433B01}" srcOrd="1" destOrd="0" parTransId="{38B8DD30-C411-4C59-8873-5199B32C7240}" sibTransId="{924F8083-C2CE-42D4-A816-AA42313C79B1}"/>
    <dgm:cxn modelId="{0879F48D-1540-234E-A683-3C0A7D891739}" type="presOf" srcId="{B13080BE-BE3B-4B05-B21B-F35EF857221D}" destId="{18D8B74A-FF6C-4755-B287-C9B112C98314}" srcOrd="1" destOrd="0" presId="urn:microsoft.com/office/officeart/2005/8/layout/process3"/>
    <dgm:cxn modelId="{26EA0990-E68B-E34B-A097-2682182460AA}" type="presOf" srcId="{6FA02EF6-6661-4DF7-9776-FEC4043FFB39}" destId="{07BE09B5-030B-47F0-98B2-B68FEED51A49}" srcOrd="1" destOrd="0" presId="urn:microsoft.com/office/officeart/2005/8/layout/process3"/>
    <dgm:cxn modelId="{73909793-CA6E-451C-BA06-20B917E04CB7}" srcId="{97B1EB19-05BC-4CE8-9F88-780C2A7AD16C}" destId="{01CB4870-0E57-49B3-90C0-862D03755625}" srcOrd="1" destOrd="0" parTransId="{C8371921-66FA-4B84-B2C0-A14A3E7D8716}" sibTransId="{6116DE7E-907C-4932-B0EE-5EE0510F8177}"/>
    <dgm:cxn modelId="{14C64B98-C1ED-0E4B-8631-9D5BDE500E4B}" type="presOf" srcId="{688DB059-8322-45D3-B347-7BA6F31C5779}" destId="{4B77DD35-502A-4A55-9F2D-6D89DB15CE3E}" srcOrd="0" destOrd="3" presId="urn:microsoft.com/office/officeart/2005/8/layout/process3"/>
    <dgm:cxn modelId="{B84AD69F-2C7B-DD4F-A8EB-1BD07699897B}" type="presOf" srcId="{97B1EB19-05BC-4CE8-9F88-780C2A7AD16C}" destId="{E26EE48D-1693-403D-AC6D-3B5F3C58B471}" srcOrd="1" destOrd="0" presId="urn:microsoft.com/office/officeart/2005/8/layout/process3"/>
    <dgm:cxn modelId="{B03383A4-FBD6-4FC9-B18A-E01A6992E7E0}" srcId="{97B1EB19-05BC-4CE8-9F88-780C2A7AD16C}" destId="{01411F42-AEA6-49A3-AD23-463DB06A7A43}" srcOrd="4" destOrd="0" parTransId="{8F4B9CCA-9350-4EA3-93B4-F279D2DBC15A}" sibTransId="{28FE5476-D141-46A3-938B-547C563A15AF}"/>
    <dgm:cxn modelId="{091AF4A6-A81C-4C96-A3F3-39B6A8995394}" srcId="{60746EDF-0C1E-4015-8D03-A2B8856F7C5B}" destId="{34FD7189-AB9F-41B6-8F00-724A113A44CF}" srcOrd="4" destOrd="0" parTransId="{D240AF03-3EF6-4F10-A827-65BA7497BC69}" sibTransId="{7B73927F-2808-4CBB-B83B-17BD68ADD92A}"/>
    <dgm:cxn modelId="{96F898AA-C279-434A-8AE5-0EC560FF4695}" type="presOf" srcId="{6BF6B209-2E05-4EC9-B2DD-2A6E1E3508E2}" destId="{3D069014-3068-4A66-9C8F-E2AF7A8018CA}" srcOrd="0" destOrd="1" presId="urn:microsoft.com/office/officeart/2005/8/layout/process3"/>
    <dgm:cxn modelId="{0DA632AF-3D0E-4078-A08C-0665028F65B9}" srcId="{97B1EB19-05BC-4CE8-9F88-780C2A7AD16C}" destId="{112D2552-51E7-47B5-8971-3AA5ADD7CCB6}" srcOrd="0" destOrd="0" parTransId="{96D0084D-0304-4A3B-96CD-5EDF67A875F3}" sibTransId="{A73E5E6E-91E3-4C03-AC7D-38B6BAD07579}"/>
    <dgm:cxn modelId="{1A5B41B7-198F-F54C-8A3D-91044FEE2CFA}" type="presOf" srcId="{60746EDF-0C1E-4015-8D03-A2B8856F7C5B}" destId="{E9BCF2B6-4D49-4F3E-B16A-358769AB86EE}" srcOrd="1" destOrd="0" presId="urn:microsoft.com/office/officeart/2005/8/layout/process3"/>
    <dgm:cxn modelId="{F7537EBD-279F-B149-B383-7B8BA41F0713}" type="presOf" srcId="{B13080BE-BE3B-4B05-B21B-F35EF857221D}" destId="{F3828548-944A-46A7-8CAE-D460CEB802CD}" srcOrd="0" destOrd="0" presId="urn:microsoft.com/office/officeart/2005/8/layout/process3"/>
    <dgm:cxn modelId="{2302B5C0-1C09-4966-9246-A834A7DAEE1A}" srcId="{E893A14B-B5C3-44DC-B753-B6C08C5AF6FD}" destId="{71439279-2F81-4850-90A3-20B2B73ADD7A}" srcOrd="2" destOrd="0" parTransId="{ED1D5749-5CE5-4CE0-98AC-9EA7EDD30215}" sibTransId="{00EBF948-F2B1-43C9-82F7-23369DA5026F}"/>
    <dgm:cxn modelId="{7AE054C1-1AD5-B147-8980-8BB5E03F67B2}" type="presOf" srcId="{6FA02EF6-6661-4DF7-9776-FEC4043FFB39}" destId="{4A8FE42B-D3E5-4EEE-B476-D3026C15E29C}" srcOrd="0" destOrd="0" presId="urn:microsoft.com/office/officeart/2005/8/layout/process3"/>
    <dgm:cxn modelId="{D5629FC2-035C-48D3-8EEC-31FEF0930B64}" srcId="{60746EDF-0C1E-4015-8D03-A2B8856F7C5B}" destId="{3E751E65-9ED5-4B5C-A9AF-99447EDE499C}" srcOrd="2" destOrd="0" parTransId="{55CFFCD0-189A-40C6-A147-A21362545C93}" sibTransId="{89A91602-A30E-46EE-9593-2418EEF5D380}"/>
    <dgm:cxn modelId="{A13DF1D7-70EC-41ED-8F6C-1EBF7290263A}" srcId="{E893A14B-B5C3-44DC-B753-B6C08C5AF6FD}" destId="{6BF6B209-2E05-4EC9-B2DD-2A6E1E3508E2}" srcOrd="1" destOrd="0" parTransId="{076296F8-AB6A-432E-995C-161C8A28C172}" sibTransId="{DC6056DB-108F-457B-84B9-84C26C7ACB1F}"/>
    <dgm:cxn modelId="{E4CD23E2-80AD-F44D-8766-E60840AF5C30}" type="presOf" srcId="{71439279-2F81-4850-90A3-20B2B73ADD7A}" destId="{3D069014-3068-4A66-9C8F-E2AF7A8018CA}" srcOrd="0" destOrd="2" presId="urn:microsoft.com/office/officeart/2005/8/layout/process3"/>
    <dgm:cxn modelId="{DE4B1AE8-DE91-1549-9B91-BB3A8DB39EDC}" type="presOf" srcId="{112D2552-51E7-47B5-8971-3AA5ADD7CCB6}" destId="{4B77DD35-502A-4A55-9F2D-6D89DB15CE3E}" srcOrd="0" destOrd="0" presId="urn:microsoft.com/office/officeart/2005/8/layout/process3"/>
    <dgm:cxn modelId="{A5D945EF-D440-8345-9F25-6FD356234BAE}" type="presOf" srcId="{01CB4870-0E57-49B3-90C0-862D03755625}" destId="{4B77DD35-502A-4A55-9F2D-6D89DB15CE3E}" srcOrd="0" destOrd="1" presId="urn:microsoft.com/office/officeart/2005/8/layout/process3"/>
    <dgm:cxn modelId="{0D7B78F4-5A4B-AC42-8727-9FA27EE71BDC}" type="presOf" srcId="{01411F42-AEA6-49A3-AD23-463DB06A7A43}" destId="{4B77DD35-502A-4A55-9F2D-6D89DB15CE3E}" srcOrd="0" destOrd="4" presId="urn:microsoft.com/office/officeart/2005/8/layout/process3"/>
    <dgm:cxn modelId="{E0D1F0F6-8FF7-9E4D-A819-7374E428871E}" type="presOf" srcId="{60746EDF-0C1E-4015-8D03-A2B8856F7C5B}" destId="{952154E2-BB85-45A8-85A7-D5AD0B1B30F7}" srcOrd="0" destOrd="0" presId="urn:microsoft.com/office/officeart/2005/8/layout/process3"/>
    <dgm:cxn modelId="{40D2D5FA-9F88-6846-B099-E10443B95706}" type="presOf" srcId="{B9667DEC-F546-426B-A537-CB0E41433B01}" destId="{5B661666-3F1F-4BB7-B727-6AC84A071DA2}" srcOrd="0" destOrd="1" presId="urn:microsoft.com/office/officeart/2005/8/layout/process3"/>
    <dgm:cxn modelId="{2E90CF90-97A2-A449-ACD3-737C842ECF51}" type="presParOf" srcId="{88884996-F014-443A-8486-7D96C0B792C8}" destId="{73121806-28F4-4276-8BB3-92958779F993}" srcOrd="0" destOrd="0" presId="urn:microsoft.com/office/officeart/2005/8/layout/process3"/>
    <dgm:cxn modelId="{725EB272-1A2D-6E48-B050-F29DA5D62DEB}" type="presParOf" srcId="{73121806-28F4-4276-8BB3-92958779F993}" destId="{FDF0CA68-A5C7-447A-88D1-AD882FC7FB9B}" srcOrd="0" destOrd="0" presId="urn:microsoft.com/office/officeart/2005/8/layout/process3"/>
    <dgm:cxn modelId="{D62F0780-0B56-3749-AD1B-983C645B30B6}" type="presParOf" srcId="{73121806-28F4-4276-8BB3-92958779F993}" destId="{E26EE48D-1693-403D-AC6D-3B5F3C58B471}" srcOrd="1" destOrd="0" presId="urn:microsoft.com/office/officeart/2005/8/layout/process3"/>
    <dgm:cxn modelId="{745D5579-5DF7-6546-B919-6C7795E0DC71}" type="presParOf" srcId="{73121806-28F4-4276-8BB3-92958779F993}" destId="{4B77DD35-502A-4A55-9F2D-6D89DB15CE3E}" srcOrd="2" destOrd="0" presId="urn:microsoft.com/office/officeart/2005/8/layout/process3"/>
    <dgm:cxn modelId="{BFCF7C68-447E-C94D-B5A2-F0E82BA40BB6}" type="presParOf" srcId="{88884996-F014-443A-8486-7D96C0B792C8}" destId="{F3828548-944A-46A7-8CAE-D460CEB802CD}" srcOrd="1" destOrd="0" presId="urn:microsoft.com/office/officeart/2005/8/layout/process3"/>
    <dgm:cxn modelId="{CE54FAD8-02B7-844A-B8EC-8C228B228928}" type="presParOf" srcId="{F3828548-944A-46A7-8CAE-D460CEB802CD}" destId="{18D8B74A-FF6C-4755-B287-C9B112C98314}" srcOrd="0" destOrd="0" presId="urn:microsoft.com/office/officeart/2005/8/layout/process3"/>
    <dgm:cxn modelId="{207ACF87-5ED5-FA43-B0C5-62B32AEDDB11}" type="presParOf" srcId="{88884996-F014-443A-8486-7D96C0B792C8}" destId="{02D5936C-2B4C-4C74-BE29-93EA5CF7B739}" srcOrd="2" destOrd="0" presId="urn:microsoft.com/office/officeart/2005/8/layout/process3"/>
    <dgm:cxn modelId="{73FF22C0-19DB-CA4D-9C42-6C33E0B897ED}" type="presParOf" srcId="{02D5936C-2B4C-4C74-BE29-93EA5CF7B739}" destId="{952154E2-BB85-45A8-85A7-D5AD0B1B30F7}" srcOrd="0" destOrd="0" presId="urn:microsoft.com/office/officeart/2005/8/layout/process3"/>
    <dgm:cxn modelId="{151C45F3-B93D-1F43-B627-3E383681B266}" type="presParOf" srcId="{02D5936C-2B4C-4C74-BE29-93EA5CF7B739}" destId="{E9BCF2B6-4D49-4F3E-B16A-358769AB86EE}" srcOrd="1" destOrd="0" presId="urn:microsoft.com/office/officeart/2005/8/layout/process3"/>
    <dgm:cxn modelId="{3CEC75F1-C5A3-654F-A0FA-DCC3381485C6}" type="presParOf" srcId="{02D5936C-2B4C-4C74-BE29-93EA5CF7B739}" destId="{5B661666-3F1F-4BB7-B727-6AC84A071DA2}" srcOrd="2" destOrd="0" presId="urn:microsoft.com/office/officeart/2005/8/layout/process3"/>
    <dgm:cxn modelId="{690DCCC6-4F8F-F049-B5E7-AA47208423E4}" type="presParOf" srcId="{88884996-F014-443A-8486-7D96C0B792C8}" destId="{4A8FE42B-D3E5-4EEE-B476-D3026C15E29C}" srcOrd="3" destOrd="0" presId="urn:microsoft.com/office/officeart/2005/8/layout/process3"/>
    <dgm:cxn modelId="{8CF8DBC3-4BC3-4946-A483-5E816B6FA13F}" type="presParOf" srcId="{4A8FE42B-D3E5-4EEE-B476-D3026C15E29C}" destId="{07BE09B5-030B-47F0-98B2-B68FEED51A49}" srcOrd="0" destOrd="0" presId="urn:microsoft.com/office/officeart/2005/8/layout/process3"/>
    <dgm:cxn modelId="{8882AC3B-66B8-2645-92AE-0975D38B34CB}" type="presParOf" srcId="{88884996-F014-443A-8486-7D96C0B792C8}" destId="{EF503C0A-8DA6-439D-872A-B40AF482655E}" srcOrd="4" destOrd="0" presId="urn:microsoft.com/office/officeart/2005/8/layout/process3"/>
    <dgm:cxn modelId="{89EA15D2-D95E-2244-858C-D0611CD84C50}" type="presParOf" srcId="{EF503C0A-8DA6-439D-872A-B40AF482655E}" destId="{261A5229-70FA-41F0-8757-1981E3099004}" srcOrd="0" destOrd="0" presId="urn:microsoft.com/office/officeart/2005/8/layout/process3"/>
    <dgm:cxn modelId="{25BC0B03-1507-4F4D-80FC-1A47C05442F4}" type="presParOf" srcId="{EF503C0A-8DA6-439D-872A-B40AF482655E}" destId="{F5E0E769-96AD-41FA-83A0-109E68209DE5}" srcOrd="1" destOrd="0" presId="urn:microsoft.com/office/officeart/2005/8/layout/process3"/>
    <dgm:cxn modelId="{5E784B7E-EADF-1A4F-8A5C-8EC3DA26671F}" type="presParOf" srcId="{EF503C0A-8DA6-439D-872A-B40AF482655E}" destId="{3D069014-3068-4A66-9C8F-E2AF7A8018C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EE48D-1693-403D-AC6D-3B5F3C58B471}">
      <dsp:nvSpPr>
        <dsp:cNvPr id="0" name=""/>
        <dsp:cNvSpPr/>
      </dsp:nvSpPr>
      <dsp:spPr>
        <a:xfrm>
          <a:off x="3187" y="402545"/>
          <a:ext cx="2186868" cy="28080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onstantia" pitchFamily="18" charset="0"/>
            </a:rPr>
            <a:t>Уведомление спортсмена</a:t>
          </a:r>
        </a:p>
      </dsp:txBody>
      <dsp:txXfrm>
        <a:off x="3187" y="402545"/>
        <a:ext cx="2186868" cy="874747"/>
      </dsp:txXfrm>
    </dsp:sp>
    <dsp:sp modelId="{4B77DD35-502A-4A55-9F2D-6D89DB15CE3E}">
      <dsp:nvSpPr>
        <dsp:cNvPr id="0" name=""/>
        <dsp:cNvSpPr/>
      </dsp:nvSpPr>
      <dsp:spPr>
        <a:xfrm>
          <a:off x="451100" y="1277293"/>
          <a:ext cx="2186868" cy="3360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latin typeface="Constantia" pitchFamily="18" charset="0"/>
            </a:rPr>
            <a:t>проверка документа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kern="1200" dirty="0">
              <a:latin typeface="Constantia" pitchFamily="18" charset="0"/>
            </a:rPr>
            <a:t>права и обязанности, ответ на вопросы спортсмена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kern="1200" dirty="0">
              <a:latin typeface="Constantia" pitchFamily="18" charset="0"/>
            </a:rPr>
            <a:t>подпись в уведомлении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kern="1200" dirty="0">
              <a:latin typeface="Constantia" pitchFamily="18" charset="0"/>
            </a:rPr>
            <a:t>отсрочка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kern="1200" dirty="0">
            <a:latin typeface="Constantia" pitchFamily="18" charset="0"/>
          </a:endParaRPr>
        </a:p>
      </dsp:txBody>
      <dsp:txXfrm>
        <a:off x="515151" y="1341344"/>
        <a:ext cx="2058766" cy="3232619"/>
      </dsp:txXfrm>
    </dsp:sp>
    <dsp:sp modelId="{F3828548-944A-46A7-8CAE-D460CEB802CD}">
      <dsp:nvSpPr>
        <dsp:cNvPr id="0" name=""/>
        <dsp:cNvSpPr/>
      </dsp:nvSpPr>
      <dsp:spPr>
        <a:xfrm>
          <a:off x="2521577" y="567685"/>
          <a:ext cx="702825" cy="544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2521577" y="676578"/>
        <a:ext cx="539485" cy="326681"/>
      </dsp:txXfrm>
    </dsp:sp>
    <dsp:sp modelId="{E9BCF2B6-4D49-4F3E-B16A-358769AB86EE}">
      <dsp:nvSpPr>
        <dsp:cNvPr id="0" name=""/>
        <dsp:cNvSpPr/>
      </dsp:nvSpPr>
      <dsp:spPr>
        <a:xfrm>
          <a:off x="3516141" y="402545"/>
          <a:ext cx="2186868" cy="28080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onstantia" pitchFamily="18" charset="0"/>
            </a:rPr>
            <a:t>Пункт допинг контроля</a:t>
          </a:r>
        </a:p>
      </dsp:txBody>
      <dsp:txXfrm>
        <a:off x="3516141" y="402545"/>
        <a:ext cx="2186868" cy="874747"/>
      </dsp:txXfrm>
    </dsp:sp>
    <dsp:sp modelId="{5B661666-3F1F-4BB7-B727-6AC84A071DA2}">
      <dsp:nvSpPr>
        <dsp:cNvPr id="0" name=""/>
        <dsp:cNvSpPr/>
      </dsp:nvSpPr>
      <dsp:spPr>
        <a:xfrm>
          <a:off x="3601318" y="1277293"/>
          <a:ext cx="2912340" cy="3360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правила поведения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нахождение до окончания процедуры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как минимум 90 мл мочи – время не ограничено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сообщить о ранее используемых медикаментах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необходимо предъявлять разрешение на ТИ, при его наличии, во время процедуры </a:t>
          </a:r>
          <a:r>
            <a:rPr lang="ru-RU" sz="1400" kern="1200" dirty="0" err="1">
              <a:latin typeface="Constantia" pitchFamily="18" charset="0"/>
            </a:rPr>
            <a:t>допинг-контроля</a:t>
          </a:r>
          <a:endParaRPr lang="ru-RU" sz="1400" kern="1200" dirty="0">
            <a:latin typeface="Constantia" pitchFamily="18" charset="0"/>
          </a:endParaRPr>
        </a:p>
      </dsp:txBody>
      <dsp:txXfrm>
        <a:off x="3686618" y="1362593"/>
        <a:ext cx="2741740" cy="3190121"/>
      </dsp:txXfrm>
    </dsp:sp>
    <dsp:sp modelId="{4A8FE42B-D3E5-4EEE-B476-D3026C15E29C}">
      <dsp:nvSpPr>
        <dsp:cNvPr id="0" name=""/>
        <dsp:cNvSpPr/>
      </dsp:nvSpPr>
      <dsp:spPr>
        <a:xfrm>
          <a:off x="6125215" y="567685"/>
          <a:ext cx="895075" cy="544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6125215" y="676578"/>
        <a:ext cx="731735" cy="326681"/>
      </dsp:txXfrm>
    </dsp:sp>
    <dsp:sp modelId="{F5E0E769-96AD-41FA-83A0-109E68209DE5}">
      <dsp:nvSpPr>
        <dsp:cNvPr id="0" name=""/>
        <dsp:cNvSpPr/>
      </dsp:nvSpPr>
      <dsp:spPr>
        <a:xfrm>
          <a:off x="7391831" y="402545"/>
          <a:ext cx="2186868" cy="28080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onstantia" pitchFamily="18" charset="0"/>
            </a:rPr>
            <a:t>Процедура отбора пробы</a:t>
          </a:r>
        </a:p>
      </dsp:txBody>
      <dsp:txXfrm>
        <a:off x="7391831" y="402545"/>
        <a:ext cx="2186868" cy="874747"/>
      </dsp:txXfrm>
    </dsp:sp>
    <dsp:sp modelId="{3D069014-3068-4A66-9C8F-E2AF7A8018CA}">
      <dsp:nvSpPr>
        <dsp:cNvPr id="0" name=""/>
        <dsp:cNvSpPr/>
      </dsp:nvSpPr>
      <dsp:spPr>
        <a:xfrm>
          <a:off x="7839744" y="1277293"/>
          <a:ext cx="2186868" cy="3360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пробы: стандартная, промежуточная, дополнительная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кровь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onstantia" pitchFamily="18" charset="0"/>
            </a:rPr>
            <a:t>модификации</a:t>
          </a:r>
        </a:p>
      </dsp:txBody>
      <dsp:txXfrm>
        <a:off x="7903795" y="1341344"/>
        <a:ext cx="2058766" cy="3232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D359C-4102-464E-BCD3-F203E58FECF0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BDC34-B569-4C8B-8FB0-5BBDFFB15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3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7CA0F140-6493-4AAF-89FC-37E70FC913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3A957F64-90A6-4ECD-ABA5-9500B6DB3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D2E5C4A2-C952-4827-92D8-1081544ED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65C50D-2F3A-4DFD-AC81-A3B38C654C90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844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27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F0FEFD-2C5E-4312-AB4E-DC8D3603FE37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4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05493C-575E-4671-8169-AD19D1797761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379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C2771-CCEE-4FB1-B37F-5DE120E127B8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0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22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1C3C01-6B94-4719-A4FC-3A18B40CB34F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180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9E14AF-79A5-456F-A0B8-DB171EEA83B0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51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95351F-8D37-4B5D-8FE6-F36B551B2285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67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0794B8-B82E-4DCD-84AD-437A080865CD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220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9BDC69-5B32-4781-BE7C-0D910F797C01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827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17BB0-415E-4BA7-8658-944A6DA76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98B8C3-3554-4464-BE01-F26946725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782B7-0196-4E67-A97C-51BE12C6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DBF90-FD84-4AAC-A943-20BE9FF8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658B3E-1626-43E1-88D1-F7DDDF31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EE2A9-A22B-4099-B2A7-413B9374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C86EDE-A2A5-415C-8BC9-34643DEAB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5F4D2-6A5F-45CF-BE0D-27E36F9D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9AA3D-C175-4BC4-AFBB-F9858CD8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1E58-B61C-47D7-98E1-D34E355E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9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C01DC2-DADC-4A91-BA83-D517618F3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8FA6C1-1DC9-4D20-A831-0D9F5642B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D142A-21FC-4723-8C6D-DA97D31A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40180E-12D0-45CE-8C19-625BB76F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155A5-865B-4599-9A4A-50C1F058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03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5869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681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255" y="620268"/>
            <a:ext cx="12175743" cy="5707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50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0736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B209E-D1C8-4A01-B8C8-3C60DCBB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8456D4-6962-4D3E-AF9C-0E51461D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86103-1887-4CE1-8584-8F544EBF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5CA89-BF4C-4DFC-A953-8740B91D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7CCD1D-214C-4351-ACF4-62B2FD45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6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1573D-F051-471A-8DBA-2AD71CD5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F1D59-8135-4D01-98F2-C97903DF6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48C4FF-C3DA-45C9-81F2-25B35C60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7CEEC-38BA-42AE-A6A0-744116C6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AB5DF-A39A-4152-92DF-769B38A5F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51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2EA6F-6D45-46FA-AB3D-A00CA3CF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38CF85-D2E4-4CB5-A72E-E4806DA20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B2C859-B5BD-4329-BA41-7F781965B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D8D6A-C50E-406D-BD0E-5AFE76FB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E863F-3781-499A-9825-BEF0F87A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6CF778-ED94-4BA8-991E-91BE4552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4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DE71C-153D-4FAE-B530-B061F163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3CB5F3-5591-447C-B4CB-7907B46F5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EC59CC-A368-490D-8753-C77A50FCA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88917D-85C8-41AE-B8B5-C7027C55C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1DA9B9-55C6-404D-A69E-62D48430C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686231-797C-4231-BEC9-AA9E5F71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0B98D-EF0B-4E72-A8D0-A8958205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BE7272-0EA5-451E-9B29-129AF4AB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6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E23EF-392E-4190-9850-CD7586C2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52DFA0-2437-40D8-AFB3-3A306A00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5CD458-F5A2-443F-94C8-C6F92F5B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FD2F17-FB27-43A8-B3C9-4DABEFA2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8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1849C1-5224-439E-8389-C506DB86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D6D092-9522-471A-B3C3-59D72A9F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01E532-965A-493E-8B86-9CF88607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2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C56F2-3161-4F3B-9B65-2DB7E3F9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4170F-01C7-4B8A-BEBC-F59CDF55C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C34840-7098-411F-B2E9-70FB01316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B293C9-DF9D-40FE-AA3D-ABF0C1FF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5C74F-5E06-44BC-8889-99FA2E34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C82E12-563B-4F4A-8FC6-24D77C8D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54E70-AC9C-4D82-8286-672ABCFB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170911-96E4-438F-859A-EC63F0211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34A9DC-B55B-4EA2-A076-9F2620911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F645A-86E2-42BC-AFB1-92820754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29B81-B81C-48E7-B923-8EAC9D0A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077861-9798-4176-9DDA-482C455F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7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696BC-157D-4100-8E91-DF3258EB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4E8D8-D1DE-404D-BA0D-BA358248A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86E38-A459-40B2-AB13-417A2414B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AF957-79E4-4E09-B9C8-5DF36920302F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582E0-51FC-4D45-8ADA-5AE21B813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7DB4D5-C49D-4D2A-8D49-1952E9089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B707-D5C3-43EB-9A3E-EB3C6B0C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3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list.rusada.r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list.rusada.ru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ada.ru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rusada_russia/" TargetMode="External"/><Relationship Id="rId3" Type="http://schemas.openxmlformats.org/officeDocument/2006/relationships/hyperlink" Target="http://www.rusada.ru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rusada" TargetMode="External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hyperlink" Target="https://www.facebook.com/RUSADA.Russia" TargetMode="External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6C32D-5266-4013-B724-E4A3CB16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428" y="2395691"/>
            <a:ext cx="10128615" cy="20666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249024"/>
                </a:solidFill>
                <a:latin typeface="+mn-lt"/>
                <a:ea typeface="+mn-ea"/>
                <a:cs typeface="+mn-cs"/>
              </a:rPr>
              <a:t>Ключевые аспекты антидопинговой деятельности в спорте</a:t>
            </a:r>
          </a:p>
        </p:txBody>
      </p:sp>
      <p:pic>
        <p:nvPicPr>
          <p:cNvPr id="4099" name="Рисунок 2">
            <a:extLst>
              <a:ext uri="{FF2B5EF4-FFF2-40B4-BE49-F238E27FC236}">
                <a16:creationId xmlns:a16="http://schemas.microsoft.com/office/drawing/2014/main" id="{8CDF9A04-181A-4A33-A65E-8C4E27472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19163"/>
            <a:ext cx="113506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Прямоугольник 6">
            <a:extLst>
              <a:ext uri="{FF2B5EF4-FFF2-40B4-BE49-F238E27FC236}">
                <a16:creationId xmlns:a16="http://schemas.microsoft.com/office/drawing/2014/main" id="{9B9BA0BA-53DB-4767-A53F-FBE7B942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173239"/>
            <a:ext cx="110648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chemeClr val="tx2"/>
                </a:solidFill>
              </a:rPr>
              <a:t>АССОЦИАЦИЯ</a:t>
            </a:r>
            <a:br>
              <a:rPr lang="ru-RU" altLang="ru-RU" sz="2000" b="1" dirty="0">
                <a:solidFill>
                  <a:schemeClr val="tx2"/>
                </a:solidFill>
              </a:rPr>
            </a:br>
            <a:r>
              <a:rPr lang="ru-RU" altLang="ru-RU" sz="2000" b="1" dirty="0">
                <a:solidFill>
                  <a:schemeClr val="tx2"/>
                </a:solidFill>
              </a:rPr>
              <a:t>РОССИЙСКОЕ АНТИДОПИНГОВОЕ АГЕНТСТВО «РУСАДА»</a:t>
            </a:r>
            <a:br>
              <a:rPr lang="ru-RU" altLang="ru-RU" sz="2000" b="1" dirty="0">
                <a:solidFill>
                  <a:schemeClr val="tx2"/>
                </a:solidFill>
              </a:rPr>
            </a:br>
            <a:endParaRPr lang="ru-RU" altLang="ru-RU" sz="2000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7C3BBA-DCCC-466D-911A-A232AE3F4095}"/>
              </a:ext>
            </a:extLst>
          </p:cNvPr>
          <p:cNvSpPr/>
          <p:nvPr/>
        </p:nvSpPr>
        <p:spPr>
          <a:xfrm>
            <a:off x="4776952" y="5684761"/>
            <a:ext cx="6994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ahoma" charset="0"/>
                <a:ea typeface="Tahoma" charset="0"/>
                <a:cs typeface="Tahoma" charset="0"/>
              </a:rPr>
              <a:t>Петерайтис Максим</a:t>
            </a:r>
            <a:br>
              <a:rPr lang="ru-RU" b="1" dirty="0">
                <a:latin typeface="Tahoma" charset="0"/>
                <a:ea typeface="Tahoma" charset="0"/>
                <a:cs typeface="Tahoma" charset="0"/>
              </a:rPr>
            </a:br>
            <a:r>
              <a:rPr lang="ru-RU" sz="1600" dirty="0">
                <a:latin typeface="Tahoma" charset="0"/>
                <a:ea typeface="Tahoma" charset="0"/>
                <a:cs typeface="Tahoma" charset="0"/>
              </a:rPr>
              <a:t>Главный специалист отдела реализации образовательных программ</a:t>
            </a:r>
          </a:p>
          <a:p>
            <a:pPr algn="r"/>
            <a:endParaRPr lang="ru-RU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3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 idx="4294967295"/>
          </p:nvPr>
        </p:nvSpPr>
        <p:spPr>
          <a:xfrm>
            <a:off x="441922" y="214375"/>
            <a:ext cx="9658349" cy="981076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2688" b="1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 algn="ctr"/>
            <a:r>
              <a:rPr lang="ru-RU" dirty="0"/>
              <a:t> </a:t>
            </a:r>
            <a:r>
              <a:rPr dirty="0"/>
              <a:t>НАЛИЧИЕ ЗАПРЕЩЁННОЙ СУБСТАНЦИИ В ПРОБЕ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3470" y="2076843"/>
            <a:ext cx="6229350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ru-RU" sz="2400" dirty="0">
                <a:latin typeface="Tahoma" charset="0"/>
                <a:ea typeface="Tahoma" charset="0"/>
                <a:cs typeface="Tahoma" charset="0"/>
              </a:rPr>
              <a:t>Принцип </a:t>
            </a:r>
            <a:r>
              <a:rPr lang="ru-RU" sz="2400" u="sng" dirty="0">
                <a:latin typeface="Tahoma" charset="0"/>
                <a:ea typeface="Tahoma" charset="0"/>
                <a:cs typeface="Tahoma" charset="0"/>
              </a:rPr>
              <a:t>«строгой ответственности»</a:t>
            </a:r>
            <a:r>
              <a:rPr lang="ru-RU" sz="2400" dirty="0"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ru-RU" sz="40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спортсмен отвечает за все, что попадает в его организм!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666" t="6645" r="34714" b="20077"/>
          <a:stretch>
            <a:fillRect/>
          </a:stretch>
        </p:blipFill>
        <p:spPr bwMode="auto">
          <a:xfrm>
            <a:off x="441922" y="1691670"/>
            <a:ext cx="3480058" cy="45365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6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200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Адрес сервиса: </a:t>
            </a:r>
            <a:r>
              <a:rPr lang="en-US" b="1" dirty="0">
                <a:hlinkClick r:id="rId2"/>
              </a:rPr>
              <a:t>list.rusada.ru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l="9838" t="1157"/>
          <a:stretch>
            <a:fillRect/>
          </a:stretch>
        </p:blipFill>
        <p:spPr bwMode="auto">
          <a:xfrm>
            <a:off x="1" y="1217944"/>
            <a:ext cx="12192001" cy="56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4250" t="6601" r="35038" b="16667"/>
          <a:stretch>
            <a:fillRect/>
          </a:stretch>
        </p:blipFill>
        <p:spPr bwMode="auto">
          <a:xfrm>
            <a:off x="139731" y="117940"/>
            <a:ext cx="4557999" cy="64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97730" y="2801536"/>
            <a:ext cx="749427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altLang="ru-RU" sz="7200" b="1" dirty="0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@</a:t>
            </a:r>
            <a:r>
              <a:rPr lang="en-US" altLang="ru-RU" sz="7200" b="1" dirty="0" err="1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RusadaVitaBot</a:t>
            </a:r>
            <a:endParaRPr lang="ru-RU" altLang="ru-RU" sz="7200" b="1" dirty="0">
              <a:solidFill>
                <a:srgbClr val="00B050"/>
              </a:solidFill>
              <a:latin typeface="Constantia"/>
              <a:ea typeface="Constantia"/>
              <a:cs typeface="Constantia"/>
            </a:endParaRPr>
          </a:p>
        </p:txBody>
      </p:sp>
      <p:pic>
        <p:nvPicPr>
          <p:cNvPr id="5" name="Рисунок 4" descr="logo_ru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7708" y="6256965"/>
            <a:ext cx="111601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37831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2208213" y="2635200"/>
            <a:ext cx="7573963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2800" b="1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  <a:r>
              <a:rPr sz="2800"/>
              <a:t> </a:t>
            </a:r>
            <a:br>
              <a:rPr sz="2800"/>
            </a:br>
            <a:br>
              <a:rPr sz="2800"/>
            </a:br>
            <a:br>
              <a:rPr sz="2800"/>
            </a:br>
            <a:r>
              <a:rPr sz="2000">
                <a:solidFill>
                  <a:srgbClr val="000000"/>
                </a:solidFill>
              </a:rPr>
              <a:t>  </a:t>
            </a:r>
            <a:br>
              <a:rPr sz="2000">
                <a:solidFill>
                  <a:srgbClr val="000000"/>
                </a:solidFill>
              </a:rPr>
            </a:br>
            <a:br>
              <a:rPr sz="2000">
                <a:solidFill>
                  <a:srgbClr val="000000"/>
                </a:solidFill>
              </a:rPr>
            </a:br>
            <a:endParaRPr sz="2000">
              <a:solidFill>
                <a:srgbClr val="000000"/>
              </a:solidFill>
            </a:endParaRPr>
          </a:p>
        </p:txBody>
      </p:sp>
      <p:sp>
        <p:nvSpPr>
          <p:cNvPr id="43" name="Shape 43"/>
          <p:cNvSpPr/>
          <p:nvPr/>
        </p:nvSpPr>
        <p:spPr>
          <a:xfrm>
            <a:off x="2208213" y="1721297"/>
            <a:ext cx="7573963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  <a:endParaRPr dirty="0"/>
          </a:p>
          <a:p>
            <a:pPr algn="ctr"/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algn="ctr"/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algn="ctr"/>
            <a:br>
              <a:rPr b="1" dirty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endParaRPr b="1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defRPr sz="2000">
                <a:latin typeface="Constantia"/>
                <a:ea typeface="Constantia"/>
                <a:cs typeface="Constantia"/>
                <a:sym typeface="Constantia"/>
              </a:defRPr>
            </a:pPr>
            <a:br>
              <a:rPr sz="2000" b="1" dirty="0">
                <a:solidFill>
                  <a:srgbClr val="FF0000"/>
                </a:solidFill>
              </a:rPr>
            </a:br>
            <a:br>
              <a:rPr sz="2000" b="1" dirty="0">
                <a:solidFill>
                  <a:srgbClr val="FF0000"/>
                </a:solidFill>
              </a:rPr>
            </a:br>
            <a:r>
              <a:rPr sz="2000" dirty="0"/>
              <a:t>  </a:t>
            </a:r>
            <a:br>
              <a:rPr sz="2000" dirty="0"/>
            </a:br>
            <a:br>
              <a:rPr sz="2000" dirty="0"/>
            </a:br>
            <a:endParaRPr sz="2000" dirty="0"/>
          </a:p>
        </p:txBody>
      </p:sp>
      <p:sp>
        <p:nvSpPr>
          <p:cNvPr id="51" name="Shape 51"/>
          <p:cNvSpPr>
            <a:spLocks noGrp="1"/>
          </p:cNvSpPr>
          <p:nvPr>
            <p:ph type="title" idx="4294967295"/>
          </p:nvPr>
        </p:nvSpPr>
        <p:spPr>
          <a:xfrm>
            <a:off x="148590" y="277177"/>
            <a:ext cx="11898629" cy="981076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2688" b="1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 algn="ctr"/>
            <a:r>
              <a:rPr lang="ru-RU" sz="2800" dirty="0"/>
              <a:t>БИОЛОГИЧЕСКИ АКТИВНЫЕ ДОБАВКИ</a:t>
            </a:r>
            <a:br>
              <a:rPr lang="ru-RU" sz="2800" dirty="0"/>
            </a:br>
            <a:r>
              <a:rPr lang="ru-RU" sz="2800" dirty="0"/>
              <a:t>СПОРТИВНОЕ ПИТАНИЕ</a:t>
            </a:r>
            <a:endParaRPr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323692" y="1339936"/>
            <a:ext cx="5544616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spcAft>
                <a:spcPts val="1200"/>
              </a:spcAft>
              <a:buFontTx/>
              <a:buAutoNum type="arabicParenR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Менее тщательная проверка продукции</a:t>
            </a:r>
          </a:p>
          <a:p>
            <a:pPr marL="342900" indent="-342900" hangingPunct="0">
              <a:spcAft>
                <a:spcPts val="1200"/>
              </a:spcAft>
              <a:buFontTx/>
              <a:buAutoNum type="arabicParenR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Высокий риск производственной ошибки</a:t>
            </a:r>
          </a:p>
          <a:p>
            <a:pPr marL="342900" indent="-342900" hangingPunct="0">
              <a:buFontTx/>
              <a:buAutoNum type="arabicParenR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Регулируется только </a:t>
            </a:r>
            <a:r>
              <a:rPr lang="ru-RU" sz="2000" dirty="0" err="1">
                <a:latin typeface="Tahoma" charset="0"/>
                <a:ea typeface="Tahoma" charset="0"/>
                <a:cs typeface="Tahoma" charset="0"/>
              </a:rPr>
              <a:t>Роспотребнадзором</a:t>
            </a:r>
            <a:endParaRPr lang="ru-RU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5520" y="2824581"/>
            <a:ext cx="8661252" cy="2277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2400" b="1" u="sng" dirty="0">
                <a:latin typeface="Tahoma" charset="0"/>
                <a:ea typeface="Tahoma" charset="0"/>
                <a:cs typeface="Tahoma" charset="0"/>
              </a:rPr>
              <a:t>!</a:t>
            </a:r>
            <a:r>
              <a:rPr lang="ru-RU" sz="2000" b="1" u="sng" dirty="0">
                <a:latin typeface="Tahoma" charset="0"/>
                <a:ea typeface="Tahoma" charset="0"/>
                <a:cs typeface="Tahoma" charset="0"/>
              </a:rPr>
              <a:t>Запрещенная субстанция может иметь </a:t>
            </a:r>
          </a:p>
          <a:p>
            <a:pPr algn="ctr" hangingPunct="0"/>
            <a:r>
              <a:rPr lang="ru-RU" sz="2000" b="1" u="sng" dirty="0">
                <a:latin typeface="Tahoma" charset="0"/>
                <a:ea typeface="Tahoma" charset="0"/>
                <a:cs typeface="Tahoma" charset="0"/>
              </a:rPr>
              <a:t>несколько вариантов названия!</a:t>
            </a:r>
            <a:br>
              <a:rPr lang="ru-RU" sz="2400" b="1" u="sng" dirty="0">
                <a:latin typeface="Tahoma" charset="0"/>
                <a:ea typeface="Tahoma" charset="0"/>
                <a:cs typeface="Tahoma" charset="0"/>
              </a:rPr>
            </a:br>
            <a:endParaRPr lang="ru-RU" sz="2400" b="1" u="sng" dirty="0">
              <a:latin typeface="Tahoma" charset="0"/>
              <a:ea typeface="Tahoma" charset="0"/>
              <a:cs typeface="Tahoma" charset="0"/>
            </a:endParaRPr>
          </a:p>
          <a:p>
            <a:pPr hangingPunct="0"/>
            <a:endParaRPr lang="ru-RU" sz="2000" dirty="0">
              <a:latin typeface="Constantia" pitchFamily="18" charset="0"/>
              <a:cs typeface="Arial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Метилгексанамин</a:t>
            </a:r>
            <a:endParaRPr lang="ru-RU" b="1" dirty="0"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ru-RU" dirty="0">
                <a:latin typeface="Tahoma" charset="0"/>
                <a:ea typeface="Tahoma" charset="0"/>
                <a:cs typeface="Tahoma" charset="0"/>
              </a:rPr>
              <a:t>экстракт герани, </a:t>
            </a:r>
            <a:r>
              <a:rPr lang="ru-RU" dirty="0" err="1">
                <a:latin typeface="Tahoma" charset="0"/>
                <a:ea typeface="Tahoma" charset="0"/>
                <a:cs typeface="Tahoma" charset="0"/>
              </a:rPr>
              <a:t>геранамин</a:t>
            </a:r>
            <a:r>
              <a:rPr lang="ru-RU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ru-RU" dirty="0" err="1">
                <a:latin typeface="Tahoma" charset="0"/>
                <a:ea typeface="Tahoma" charset="0"/>
                <a:cs typeface="Tahoma" charset="0"/>
              </a:rPr>
              <a:t>метилгексанамин</a:t>
            </a:r>
            <a:r>
              <a:rPr lang="ru-RU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ru-RU" dirty="0" err="1">
                <a:latin typeface="Tahoma" charset="0"/>
                <a:ea typeface="Tahoma" charset="0"/>
                <a:cs typeface="Tahoma" charset="0"/>
              </a:rPr>
              <a:t>диметилпентиламин</a:t>
            </a:r>
            <a:r>
              <a:rPr lang="ru-RU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ru-RU" dirty="0" err="1">
                <a:latin typeface="Tahoma" charset="0"/>
                <a:ea typeface="Tahoma" charset="0"/>
                <a:cs typeface="Tahoma" charset="0"/>
              </a:rPr>
              <a:t>фортан</a:t>
            </a:r>
            <a:r>
              <a:rPr lang="ru-RU" dirty="0">
                <a:latin typeface="Tahoma" charset="0"/>
                <a:ea typeface="Tahoma" charset="0"/>
                <a:cs typeface="Tahoma" charset="0"/>
              </a:rPr>
              <a:t>, 1,3-ДМАА, ДМАА, 1,3-диметиламиламин</a:t>
            </a:r>
            <a:endParaRPr lang="ru-RU" sz="1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0BED83-E42B-4ED6-BD2E-E9EDA2EBCEAF}"/>
              </a:ext>
            </a:extLst>
          </p:cNvPr>
          <p:cNvSpPr/>
          <p:nvPr/>
        </p:nvSpPr>
        <p:spPr>
          <a:xfrm>
            <a:off x="1570037" y="5466508"/>
            <a:ext cx="9970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Антидопинговые агентства не дают рекомендации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 биологическим активным добавкам и спортивному питанию!!!</a:t>
            </a:r>
          </a:p>
        </p:txBody>
      </p:sp>
    </p:spTree>
    <p:extLst>
      <p:ext uri="{BB962C8B-B14F-4D97-AF65-F5344CB8AC3E}">
        <p14:creationId xmlns:p14="http://schemas.microsoft.com/office/powerpoint/2010/main" val="3010690761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2033EF91-DD96-1E45-8921-761C2816C1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  <p:sp>
        <p:nvSpPr>
          <p:cNvPr id="6" name="Цель">
            <a:extLst>
              <a:ext uri="{FF2B5EF4-FFF2-40B4-BE49-F238E27FC236}">
                <a16:creationId xmlns:a16="http://schemas.microsoft.com/office/drawing/2014/main" id="{7268CA48-2CFF-C547-80EE-EA6457A2C6E4}"/>
              </a:ext>
            </a:extLst>
          </p:cNvPr>
          <p:cNvSpPr txBox="1"/>
          <p:nvPr/>
        </p:nvSpPr>
        <p:spPr>
          <a:xfrm>
            <a:off x="643647" y="247689"/>
            <a:ext cx="450058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600" b="1">
                <a:solidFill>
                  <a:srgbClr val="021B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3200" dirty="0"/>
              <a:t>Запрещенный список</a:t>
            </a:r>
            <a:endParaRPr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2E993D-1DFB-4244-8FF8-B61E5FD69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17" y="2806390"/>
            <a:ext cx="3023462" cy="3447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B8B74-8764-6C4A-ACE5-D07D845C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06390"/>
            <a:ext cx="2955817" cy="3694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E4E99-AE8F-7E42-80FB-D463E151380F}"/>
              </a:ext>
            </a:extLst>
          </p:cNvPr>
          <p:cNvSpPr txBox="1"/>
          <p:nvPr/>
        </p:nvSpPr>
        <p:spPr>
          <a:xfrm>
            <a:off x="288837" y="1120676"/>
            <a:ext cx="808166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000000"/>
                </a:solidFill>
                <a:latin typeface="-apple-system"/>
              </a:rPr>
              <a:t>«Национальная антидопинговая лаборатория</a:t>
            </a:r>
            <a:r>
              <a:rPr lang="en-US" altLang="ru-RU" sz="24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-apple-system"/>
              </a:rPr>
              <a:t>Республики</a:t>
            </a:r>
            <a:r>
              <a:rPr lang="en-US" altLang="ru-RU" sz="24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-apple-system"/>
              </a:rPr>
              <a:t>Белоруссии» - выявлено содержание незадекларированного вещества </a:t>
            </a:r>
            <a:r>
              <a:rPr lang="ru-RU" altLang="ru-RU" sz="2400" b="1" dirty="0">
                <a:solidFill>
                  <a:srgbClr val="FF0000"/>
                </a:solidFill>
                <a:latin typeface="-apple-system"/>
              </a:rPr>
              <a:t>ЛИГАНДРОЛ (LGD04033), </a:t>
            </a:r>
            <a:r>
              <a:rPr lang="ru-RU" altLang="ru-RU" sz="2400" dirty="0">
                <a:solidFill>
                  <a:srgbClr val="000000"/>
                </a:solidFill>
                <a:latin typeface="-apple-system"/>
              </a:rPr>
              <a:t>включенного в «Список запрещенных субстанций и методов 2019» в следующей продукции: </a:t>
            </a:r>
            <a:endParaRPr lang="en-US" altLang="ru-RU" sz="2400" dirty="0">
              <a:solidFill>
                <a:srgbClr val="000000"/>
              </a:solidFill>
              <a:latin typeface="-apple-system"/>
            </a:endParaRPr>
          </a:p>
          <a:p>
            <a:endParaRPr lang="en-US" dirty="0">
              <a:solidFill>
                <a:srgbClr val="000000"/>
              </a:solidFill>
              <a:latin typeface="-apple-system"/>
            </a:endParaRPr>
          </a:p>
          <a:p>
            <a:r>
              <a:rPr lang="ru-RU" altLang="ru-RU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altLang="ru-RU" sz="8000" b="1" dirty="0">
                <a:solidFill>
                  <a:srgbClr val="FF0000"/>
                </a:solidFill>
                <a:latin typeface="-apple-system"/>
              </a:rPr>
              <a:t>«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BCAA 2:1:1 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Mango-Orange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» </a:t>
            </a:r>
            <a:br>
              <a:rPr lang="ru-RU" altLang="ru-RU" sz="2800" b="1" dirty="0">
                <a:solidFill>
                  <a:srgbClr val="FF0000"/>
                </a:solidFill>
                <a:latin typeface="-apple-system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Производство «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Epic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 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Labs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», США</a:t>
            </a:r>
            <a:br>
              <a:rPr lang="ru-RU" altLang="ru-RU" sz="2800" b="1" dirty="0">
                <a:solidFill>
                  <a:srgbClr val="FF0000"/>
                </a:solidFill>
                <a:latin typeface="-apple-system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  </a:t>
            </a:r>
            <a:r>
              <a:rPr lang="ru-RU" altLang="ru-RU" sz="8000" b="1" dirty="0">
                <a:solidFill>
                  <a:srgbClr val="FF0000"/>
                </a:solidFill>
                <a:latin typeface="-apple-system"/>
              </a:rPr>
              <a:t>«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BCAA 4:1:1 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Strawberry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» </a:t>
            </a:r>
            <a:br>
              <a:rPr lang="ru-RU" altLang="ru-RU" sz="2800" b="1" dirty="0">
                <a:solidFill>
                  <a:srgbClr val="FF0000"/>
                </a:solidFill>
                <a:latin typeface="-apple-system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Производство «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Epic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 </a:t>
            </a:r>
            <a:r>
              <a:rPr lang="ru-RU" altLang="ru-RU" sz="2800" b="1" dirty="0" err="1">
                <a:solidFill>
                  <a:srgbClr val="FF0000"/>
                </a:solidFill>
                <a:latin typeface="-apple-system"/>
              </a:rPr>
              <a:t>Labs</a:t>
            </a:r>
            <a:r>
              <a:rPr lang="ru-RU" altLang="ru-RU" sz="2800" b="1" dirty="0">
                <a:solidFill>
                  <a:srgbClr val="FF0000"/>
                </a:solidFill>
                <a:latin typeface="-apple-system"/>
              </a:rPr>
              <a:t>», США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4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0034756E-F3E3-D243-9BFF-49B8ECFF1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  <p:sp>
        <p:nvSpPr>
          <p:cNvPr id="6" name="Цель">
            <a:extLst>
              <a:ext uri="{FF2B5EF4-FFF2-40B4-BE49-F238E27FC236}">
                <a16:creationId xmlns:a16="http://schemas.microsoft.com/office/drawing/2014/main" id="{9542AF8D-A873-414B-8779-E99FF1BAB207}"/>
              </a:ext>
            </a:extLst>
          </p:cNvPr>
          <p:cNvSpPr txBox="1"/>
          <p:nvPr/>
        </p:nvSpPr>
        <p:spPr>
          <a:xfrm>
            <a:off x="420565" y="189373"/>
            <a:ext cx="387971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600" b="1">
                <a:solidFill>
                  <a:srgbClr val="021B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3200" dirty="0"/>
              <a:t>БАД. Последствия</a:t>
            </a:r>
            <a:endParaRPr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BB8F02-DEDD-644A-B70E-D9D0762E5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5" y="1915616"/>
            <a:ext cx="4983948" cy="3303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43781-EF2B-B74F-BFC1-F0B01836F4F9}"/>
              </a:ext>
            </a:extLst>
          </p:cNvPr>
          <p:cNvSpPr txBox="1"/>
          <p:nvPr/>
        </p:nvSpPr>
        <p:spPr>
          <a:xfrm>
            <a:off x="1220065" y="5548396"/>
            <a:ext cx="34411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cs typeface="Arial Hebrew" pitchFamily="2" charset="-79"/>
              </a:rPr>
              <a:t>Шейна Джек </a:t>
            </a:r>
            <a:r>
              <a:rPr lang="ru-RU" dirty="0">
                <a:cs typeface="Arial Hebrew" pitchFamily="2" charset="-79"/>
              </a:rPr>
              <a:t>(Австралия)</a:t>
            </a:r>
          </a:p>
          <a:p>
            <a:pPr algn="ctr"/>
            <a:r>
              <a:rPr lang="ru-RU" dirty="0">
                <a:cs typeface="Arial Hebrew" pitchFamily="2" charset="-79"/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E1C9E-3430-5347-ABCC-52841327021F}"/>
              </a:ext>
            </a:extLst>
          </p:cNvPr>
          <p:cNvSpPr txBox="1"/>
          <p:nvPr/>
        </p:nvSpPr>
        <p:spPr>
          <a:xfrm>
            <a:off x="4067568" y="1024555"/>
            <a:ext cx="348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cs typeface="Arial Hebrew" pitchFamily="2" charset="-79"/>
              </a:rPr>
              <a:t>ЛИГАНДРОЛ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F54CE65-9F8F-4759-93F1-B29776E9D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955955"/>
            <a:ext cx="5360895" cy="3303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B05E9-5C81-4287-AA22-BF726C850D2E}"/>
              </a:ext>
            </a:extLst>
          </p:cNvPr>
          <p:cNvSpPr txBox="1"/>
          <p:nvPr/>
        </p:nvSpPr>
        <p:spPr>
          <a:xfrm>
            <a:off x="6239712" y="5465389"/>
            <a:ext cx="5252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cs typeface="Arial Hebrew" pitchFamily="2" charset="-79"/>
              </a:rPr>
              <a:t>Игорь Образцов </a:t>
            </a:r>
            <a:r>
              <a:rPr lang="ru-RU" dirty="0">
                <a:cs typeface="Arial Hebrew" pitchFamily="2" charset="-79"/>
              </a:rPr>
              <a:t>(легкая атлетика, Россия)</a:t>
            </a:r>
          </a:p>
          <a:p>
            <a:pPr algn="ctr"/>
            <a:r>
              <a:rPr lang="ru-RU" dirty="0">
                <a:cs typeface="Arial Hebrew" pitchFamily="2" charset="-79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1345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7" descr="Уведомление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04" y="1404797"/>
            <a:ext cx="6792423" cy="305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20565" y="106246"/>
            <a:ext cx="9144000" cy="866776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2060"/>
                </a:solidFill>
              </a:rPr>
              <a:t>ОТКАЗ И ИНОЕ УКЛОНЕНИЕ ОТ СДАЧИ ПРОБЫ</a:t>
            </a:r>
          </a:p>
        </p:txBody>
      </p:sp>
      <p:sp>
        <p:nvSpPr>
          <p:cNvPr id="15365" name="TextBox 22"/>
          <p:cNvSpPr txBox="1">
            <a:spLocks noChangeArrowheads="1"/>
          </p:cNvSpPr>
          <p:nvPr/>
        </p:nvSpPr>
        <p:spPr bwMode="auto">
          <a:xfrm>
            <a:off x="420565" y="4829961"/>
            <a:ext cx="113508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>
                <a:latin typeface="Constantia" panose="02030602050306030303" pitchFamily="18" charset="0"/>
              </a:rPr>
              <a:t>«Я подтверждаю, что получил и прочел это уведомление и я согласен на сдачу пробы установленным порядком (</a:t>
            </a:r>
            <a:r>
              <a:rPr lang="ru-RU" altLang="ru-RU" sz="2000" i="1" u="sng" dirty="0">
                <a:latin typeface="Constantia" panose="02030602050306030303" pitchFamily="18" charset="0"/>
              </a:rPr>
              <a:t>я понимаю, что нарушение процедуры сдачи пробы или отказ от сдачи пробы являются нарушением антидопинговых правил</a:t>
            </a:r>
            <a:r>
              <a:rPr lang="ru-RU" altLang="ru-RU" sz="2000" i="1" dirty="0">
                <a:latin typeface="Constantia" panose="02030602050306030303" pitchFamily="18" charset="0"/>
              </a:rPr>
              <a:t>)».</a:t>
            </a:r>
          </a:p>
        </p:txBody>
      </p:sp>
      <p:sp>
        <p:nvSpPr>
          <p:cNvPr id="15368" name="Прямоугольник 1"/>
          <p:cNvSpPr>
            <a:spLocks noChangeArrowheads="1"/>
          </p:cNvSpPr>
          <p:nvPr/>
        </p:nvSpPr>
        <p:spPr bwMode="auto">
          <a:xfrm>
            <a:off x="0" y="5888503"/>
            <a:ext cx="1219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Кодексе 2015 четко прописана обязанность спортсмена </a:t>
            </a:r>
            <a:br>
              <a:rPr lang="ru-RU" altLang="ru-RU" sz="2800" b="1" dirty="0">
                <a:solidFill>
                  <a:srgbClr val="FF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u="sng" dirty="0">
                <a:solidFill>
                  <a:srgbClr val="FF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любое время </a:t>
            </a:r>
            <a:r>
              <a:rPr lang="ru-RU" altLang="ru-RU" sz="2800" b="1" dirty="0">
                <a:solidFill>
                  <a:srgbClr val="FF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доступным для тестирования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dirty="0">
              <a:solidFill>
                <a:srgbClr val="000000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25851" r="30510" b="22701"/>
          <a:stretch>
            <a:fillRect/>
          </a:stretch>
        </p:blipFill>
        <p:spPr bwMode="auto">
          <a:xfrm>
            <a:off x="420565" y="1404797"/>
            <a:ext cx="3714823" cy="275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851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7">
            <a:extLst>
              <a:ext uri="{FF2B5EF4-FFF2-40B4-BE49-F238E27FC236}">
                <a16:creationId xmlns:a16="http://schemas.microsoft.com/office/drawing/2014/main" id="{15984A6F-A2A9-4D65-B1E4-31F6DF89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en-US" altLang="ru-RU" sz="2800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ru-RU" altLang="ru-RU" sz="2800" b="1" dirty="0">
                <a:solidFill>
                  <a:srgbClr val="00B050"/>
                </a:solidFill>
                <a:latin typeface="+mn-lt"/>
              </a:rPr>
              <a:t>ИСТЕМА </a:t>
            </a:r>
            <a:r>
              <a:rPr lang="en-US" altLang="ru-RU" sz="2800" b="1" dirty="0">
                <a:solidFill>
                  <a:srgbClr val="00B050"/>
                </a:solidFill>
                <a:latin typeface="+mn-lt"/>
              </a:rPr>
              <a:t>ADAMS</a:t>
            </a:r>
            <a:endParaRPr lang="ru-RU" altLang="ru-RU" sz="2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90E59A4-82C1-44B5-B4BA-8CC3D662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89138"/>
            <a:ext cx="10514012" cy="45354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prstClr val="black"/>
                </a:solidFill>
              </a:rPr>
              <a:t>КАКУЮ ИНФОРМАЦИЮ ПРЕДОСТАВЛЯТЬ?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b="1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контактные данные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endParaRPr lang="ru-RU" sz="2000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 адрес текущего местожительства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endParaRPr lang="ru-RU" sz="2000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 расписание тренировок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endParaRPr lang="ru-RU" sz="2000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 информацию о предстоящих соревнованиях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endParaRPr lang="ru-RU" sz="2000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 другую информацию о местонахождении на каждый день</a:t>
            </a: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endParaRPr lang="ru-RU" sz="2000" dirty="0">
              <a:solidFill>
                <a:prstClr val="black"/>
              </a:solidFill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1DA838"/>
              </a:buClr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одночасовой интервал абсолютной доступности</a:t>
            </a:r>
            <a:r>
              <a:rPr lang="ru-RU" sz="2000" dirty="0">
                <a:solidFill>
                  <a:prstClr val="black"/>
                </a:solidFill>
              </a:rPr>
              <a:t> для тестирования на каждый день (одночасовое окно)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prstClr val="black"/>
                </a:solidFill>
              </a:rPr>
              <a:t>КОГДА?</a:t>
            </a:r>
            <a:endParaRPr lang="en-US" sz="2000" b="1" dirty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solidFill>
                  <a:prstClr val="black"/>
                </a:solidFill>
              </a:rPr>
              <a:t>- перед началом квартала на следующий квартал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800" dirty="0"/>
          </a:p>
        </p:txBody>
      </p:sp>
      <p:sp>
        <p:nvSpPr>
          <p:cNvPr id="32772" name="TextBox 6">
            <a:extLst>
              <a:ext uri="{FF2B5EF4-FFF2-40B4-BE49-F238E27FC236}">
                <a16:creationId xmlns:a16="http://schemas.microsoft.com/office/drawing/2014/main" id="{7048B833-BF6E-40A8-A787-EFA320E0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" y="765175"/>
            <a:ext cx="110902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+mn-lt"/>
              </a:rPr>
              <a:t>ADAMS</a:t>
            </a:r>
            <a:r>
              <a:rPr lang="en-US" altLang="ru-RU" sz="1800" dirty="0">
                <a:latin typeface="+mn-lt"/>
              </a:rPr>
              <a:t> - </a:t>
            </a:r>
            <a:r>
              <a:rPr lang="ru-RU" altLang="ru-RU" sz="1800" dirty="0">
                <a:latin typeface="+mn-lt"/>
              </a:rPr>
              <a:t>база данных о местонахождении спортсменов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400" dirty="0">
              <a:latin typeface="Constantia" panose="02030602050306030303" pitchFamily="18" charset="0"/>
            </a:endParaRPr>
          </a:p>
        </p:txBody>
      </p:sp>
      <p:pic>
        <p:nvPicPr>
          <p:cNvPr id="26630" name="Рисунок 9" descr="Безымянный логин и папроль.bmp">
            <a:extLst>
              <a:ext uri="{FF2B5EF4-FFF2-40B4-BE49-F238E27FC236}">
                <a16:creationId xmlns:a16="http://schemas.microsoft.com/office/drawing/2014/main" id="{90AAF8A2-725E-4481-8339-EF8DB5A16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430338"/>
            <a:ext cx="4808538" cy="3286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32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64D3189-E519-4E6C-AF87-A3F81533DA95}"/>
              </a:ext>
            </a:extLst>
          </p:cNvPr>
          <p:cNvSpPr/>
          <p:nvPr/>
        </p:nvSpPr>
        <p:spPr>
          <a:xfrm>
            <a:off x="1992313" y="1268413"/>
            <a:ext cx="7343775" cy="6477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79" name="Рисунок 8" descr="Безымянный ПУЛ 2.bmp">
            <a:extLst>
              <a:ext uri="{FF2B5EF4-FFF2-40B4-BE49-F238E27FC236}">
                <a16:creationId xmlns:a16="http://schemas.microsoft.com/office/drawing/2014/main" id="{1C9A76AA-5D90-4085-A324-D56D52F2B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997200"/>
            <a:ext cx="1474787" cy="2087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Box 14">
            <a:extLst>
              <a:ext uri="{FF2B5EF4-FFF2-40B4-BE49-F238E27FC236}">
                <a16:creationId xmlns:a16="http://schemas.microsoft.com/office/drawing/2014/main" id="{626CB478-40FE-4B9A-9661-EBFE1ABDC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55733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>
                <a:latin typeface="+mn-lt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800">
              <a:latin typeface="+mn-lt"/>
            </a:endParaRPr>
          </a:p>
          <a:p>
            <a:pPr algn="just">
              <a:spcBef>
                <a:spcPct val="0"/>
              </a:spcBef>
              <a:buClr>
                <a:srgbClr val="1DA838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>
                <a:latin typeface="+mn-lt"/>
              </a:rPr>
              <a:t> </a:t>
            </a:r>
            <a:r>
              <a:rPr lang="ru-RU" altLang="ru-RU" sz="1800" b="1">
                <a:latin typeface="+mn-lt"/>
              </a:rPr>
              <a:t>Б</a:t>
            </a:r>
            <a:r>
              <a:rPr lang="ru-RU" altLang="ru-RU" sz="1800">
                <a:latin typeface="+mn-lt"/>
              </a:rPr>
              <a:t>. входит в </a:t>
            </a:r>
            <a:r>
              <a:rPr lang="ru-RU" altLang="ru-RU" sz="1800" b="1">
                <a:latin typeface="+mn-lt"/>
              </a:rPr>
              <a:t>пулы тестирования международной федерации</a:t>
            </a:r>
          </a:p>
        </p:txBody>
      </p:sp>
      <p:sp>
        <p:nvSpPr>
          <p:cNvPr id="63494" name="TextBox 6">
            <a:extLst>
              <a:ext uri="{FF2B5EF4-FFF2-40B4-BE49-F238E27FC236}">
                <a16:creationId xmlns:a16="http://schemas.microsoft.com/office/drawing/2014/main" id="{D011976F-107B-4E65-B9BA-9E364242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157788"/>
            <a:ext cx="720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+mn-lt"/>
              </a:rPr>
              <a:t>РУСАДА или международная спортивная федерация высылают уведомление о включении в пул в национальную спортивную федерацию на имя спортсмена</a:t>
            </a:r>
          </a:p>
        </p:txBody>
      </p:sp>
      <p:pic>
        <p:nvPicPr>
          <p:cNvPr id="24582" name="Рисунок 7" descr="Безымянный ПУЛ.bmp">
            <a:extLst>
              <a:ext uri="{FF2B5EF4-FFF2-40B4-BE49-F238E27FC236}">
                <a16:creationId xmlns:a16="http://schemas.microsoft.com/office/drawing/2014/main" id="{368438C9-93C6-4194-BFE0-922E50E0D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781300"/>
            <a:ext cx="1487487" cy="2117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TextBox 14">
            <a:extLst>
              <a:ext uri="{FF2B5EF4-FFF2-40B4-BE49-F238E27FC236}">
                <a16:creationId xmlns:a16="http://schemas.microsoft.com/office/drawing/2014/main" id="{07BDFF86-3F6E-45C8-B447-06BF523F9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44675"/>
            <a:ext cx="417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1DA838"/>
              </a:buClr>
              <a:buFontTx/>
              <a:buNone/>
              <a:defRPr/>
            </a:pPr>
            <a:endParaRPr lang="ru-RU" altLang="ru-RU" sz="1800">
              <a:latin typeface="+mn-lt"/>
            </a:endParaRPr>
          </a:p>
          <a:p>
            <a:pPr algn="just">
              <a:spcBef>
                <a:spcPct val="0"/>
              </a:spcBef>
              <a:buClr>
                <a:srgbClr val="1DA838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>
                <a:latin typeface="+mn-lt"/>
              </a:rPr>
              <a:t>  </a:t>
            </a:r>
            <a:r>
              <a:rPr lang="ru-RU" altLang="ru-RU" sz="1800" b="1">
                <a:latin typeface="+mn-lt"/>
              </a:rPr>
              <a:t>А</a:t>
            </a:r>
            <a:r>
              <a:rPr lang="ru-RU" altLang="ru-RU" sz="1800">
                <a:latin typeface="+mn-lt"/>
              </a:rPr>
              <a:t>. входит в </a:t>
            </a:r>
            <a:r>
              <a:rPr lang="ru-RU" altLang="ru-RU" sz="1800" b="1">
                <a:latin typeface="+mn-lt"/>
              </a:rPr>
              <a:t>национальные пулы тестирования </a:t>
            </a:r>
          </a:p>
          <a:p>
            <a:pPr algn="just">
              <a:spcBef>
                <a:spcPct val="0"/>
              </a:spcBef>
              <a:buClr>
                <a:srgbClr val="1DA838"/>
              </a:buClr>
              <a:buFontTx/>
              <a:buNone/>
              <a:defRPr/>
            </a:pPr>
            <a:r>
              <a:rPr lang="ru-RU" altLang="ru-RU" sz="1800">
                <a:latin typeface="+mn-lt"/>
              </a:rPr>
              <a:t> 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C40A5F24-F877-4011-BDD4-422E28B08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268413"/>
            <a:ext cx="7343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800">
                <a:latin typeface="+mn-lt"/>
              </a:rPr>
              <a:t>Спортсмен должен предоставлять информацию о местонахождении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>
                <a:latin typeface="+mn-lt"/>
              </a:rPr>
              <a:t>если он: </a:t>
            </a:r>
          </a:p>
        </p:txBody>
      </p:sp>
      <p:pic>
        <p:nvPicPr>
          <p:cNvPr id="24585" name="Рисунок 15" descr="Безымянный 2 РУСАДА.bmp">
            <a:extLst>
              <a:ext uri="{FF2B5EF4-FFF2-40B4-BE49-F238E27FC236}">
                <a16:creationId xmlns:a16="http://schemas.microsoft.com/office/drawing/2014/main" id="{BCD6A491-EC58-4E9B-B0E9-61F451A43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997200"/>
            <a:ext cx="1420813" cy="2016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Рисунок 14" descr="Безымянный от РУСАДА.bmp">
            <a:extLst>
              <a:ext uri="{FF2B5EF4-FFF2-40B4-BE49-F238E27FC236}">
                <a16:creationId xmlns:a16="http://schemas.microsoft.com/office/drawing/2014/main" id="{F6C254EF-F372-49C0-9669-92880BA4A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781300"/>
            <a:ext cx="1473200" cy="2087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80747FA-9284-4D32-B119-BDB4C4203FDA}"/>
              </a:ext>
            </a:extLst>
          </p:cNvPr>
          <p:cNvCxnSpPr/>
          <p:nvPr/>
        </p:nvCxnSpPr>
        <p:spPr>
          <a:xfrm>
            <a:off x="7824788" y="1916113"/>
            <a:ext cx="0" cy="2889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AE7FAAC-5F9C-4411-9066-E2F74C1A62F7}"/>
              </a:ext>
            </a:extLst>
          </p:cNvPr>
          <p:cNvCxnSpPr/>
          <p:nvPr/>
        </p:nvCxnSpPr>
        <p:spPr>
          <a:xfrm>
            <a:off x="3575050" y="1916113"/>
            <a:ext cx="0" cy="2889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7">
            <a:extLst>
              <a:ext uri="{FF2B5EF4-FFF2-40B4-BE49-F238E27FC236}">
                <a16:creationId xmlns:a16="http://schemas.microsoft.com/office/drawing/2014/main" id="{9EACC5B0-C376-4DA7-9167-9A31646C693B}"/>
              </a:ext>
            </a:extLst>
          </p:cNvPr>
          <p:cNvSpPr txBox="1">
            <a:spLocks/>
          </p:cNvSpPr>
          <p:nvPr/>
        </p:nvSpPr>
        <p:spPr bwMode="auto">
          <a:xfrm>
            <a:off x="1308100" y="71437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>
                <a:solidFill>
                  <a:srgbClr val="00B050"/>
                </a:solidFill>
                <a:latin typeface="+mn-lt"/>
              </a:rPr>
              <a:t>НАРУШЕНИЕ ПРАВИЛ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val="171113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>
            <a:extLst>
              <a:ext uri="{FF2B5EF4-FFF2-40B4-BE49-F238E27FC236}">
                <a16:creationId xmlns:a16="http://schemas.microsoft.com/office/drawing/2014/main" id="{5BBED84D-359F-4BD6-9AE8-F6ECCB287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15888"/>
            <a:ext cx="9144000" cy="936625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cs typeface="Arial" panose="020B0604020202020204" pitchFamily="34" charset="0"/>
              </a:rPr>
              <a:t>	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800" dirty="0">
              <a:cs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800" dirty="0">
              <a:cs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1800" dirty="0"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1800" dirty="0"/>
              <a:t> 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1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1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1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1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1800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8000" b="1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8000" b="1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8000" b="1" dirty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8000" b="1" dirty="0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8000" b="1" dirty="0"/>
              <a:t>Непредоставление информации: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8000" dirty="0"/>
              <a:t>• спортсмен не предоставляет сведения о местонахождении вовремя;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8000" dirty="0"/>
              <a:t>• спортсмен не указывает одночасовой интервал абсолютной доступности;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8000" dirty="0"/>
              <a:t>• спортсмен неточно и некорректно указывает информацию.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sz="6400" dirty="0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8000" b="1" dirty="0"/>
              <a:t>Пропущенный тест:</a:t>
            </a:r>
            <a:r>
              <a:rPr lang="ru-RU" altLang="ru-RU" sz="8000" dirty="0"/>
              <a:t> отсутствие спортсмена по указанному адресу во время одночасового интервала.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endParaRPr lang="ru-RU" altLang="ru-RU" dirty="0"/>
          </a:p>
          <a:p>
            <a:pPr algn="just" eaLnBrk="1" hangingPunct="1"/>
            <a:endParaRPr lang="ru-RU" alt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7A7A915B-2DFF-4AEE-AC4D-A2DF1DEB91D7}"/>
              </a:ext>
            </a:extLst>
          </p:cNvPr>
          <p:cNvSpPr txBox="1">
            <a:spLocks/>
          </p:cNvSpPr>
          <p:nvPr/>
        </p:nvSpPr>
        <p:spPr bwMode="auto">
          <a:xfrm>
            <a:off x="1776165" y="3429000"/>
            <a:ext cx="8001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800" dirty="0">
              <a:latin typeface="+mn-lt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800" dirty="0">
                <a:latin typeface="+mn-lt"/>
              </a:rPr>
              <a:t>	</a:t>
            </a:r>
            <a:r>
              <a:rPr lang="en-US" sz="3800" dirty="0">
                <a:latin typeface="+mn-lt"/>
              </a:rPr>
              <a:t>	</a:t>
            </a: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C729B64-0D44-42CE-8065-4BCF94E0CCC5}"/>
              </a:ext>
            </a:extLst>
          </p:cNvPr>
          <p:cNvSpPr/>
          <p:nvPr/>
        </p:nvSpPr>
        <p:spPr>
          <a:xfrm>
            <a:off x="5375992" y="788358"/>
            <a:ext cx="6048375" cy="16573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schemeClr val="tx1"/>
                </a:solidFill>
              </a:rPr>
              <a:t>Любое сочетание трех нарушений правил доступности (непредоставление информации /пропущенный тест) в течение </a:t>
            </a:r>
            <a:r>
              <a:rPr lang="ru-RU" b="1" dirty="0">
                <a:solidFill>
                  <a:schemeClr val="tx1"/>
                </a:solidFill>
              </a:rPr>
              <a:t>12 месяцев </a:t>
            </a:r>
            <a:r>
              <a:rPr lang="ru-RU" dirty="0">
                <a:solidFill>
                  <a:schemeClr val="tx1"/>
                </a:solidFill>
              </a:rPr>
              <a:t>является нарушением антидопинговых правил и может привести к дисквалификации.</a:t>
            </a:r>
          </a:p>
        </p:txBody>
      </p:sp>
      <p:pic>
        <p:nvPicPr>
          <p:cNvPr id="28677" name="Рисунок 15" descr="Кодекс.bmp">
            <a:extLst>
              <a:ext uri="{FF2B5EF4-FFF2-40B4-BE49-F238E27FC236}">
                <a16:creationId xmlns:a16="http://schemas.microsoft.com/office/drawing/2014/main" id="{5D61D7F4-39CA-4555-B1C0-F2E4BE5AB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6" y="463326"/>
            <a:ext cx="1836301" cy="2656440"/>
          </a:xfrm>
          <a:prstGeom prst="rect">
            <a:avLst/>
          </a:prstGeom>
          <a:noFill/>
          <a:ln w="9525">
            <a:solidFill>
              <a:schemeClr val="tx1">
                <a:alpha val="5607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99B7AF12-9DC6-4BF1-945D-991BE16A5C95}"/>
              </a:ext>
            </a:extLst>
          </p:cNvPr>
          <p:cNvSpPr/>
          <p:nvPr/>
        </p:nvSpPr>
        <p:spPr>
          <a:xfrm>
            <a:off x="3360301" y="1052513"/>
            <a:ext cx="1479085" cy="866965"/>
          </a:xfrm>
          <a:prstGeom prst="notchedRightArrow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9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F3683A-8E85-47DB-B6B5-AF063317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"/>
            <a:ext cx="12126686" cy="70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7"/>
          <p:cNvSpPr>
            <a:spLocks noGrp="1"/>
          </p:cNvSpPr>
          <p:nvPr>
            <p:ph type="title"/>
          </p:nvPr>
        </p:nvSpPr>
        <p:spPr>
          <a:xfrm>
            <a:off x="275092" y="958417"/>
            <a:ext cx="12192000" cy="119697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</a:rPr>
              <a:t>ФАЛЬСИФИКАЦИЯ ИЛИ ПОПЫТКА ФАЛЬСИФИКАЦИИ</a:t>
            </a:r>
          </a:p>
        </p:txBody>
      </p:sp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420565" y="3116977"/>
            <a:ext cx="8858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ru-RU" altLang="ru-RU" sz="2400" dirty="0">
                <a:latin typeface="Constantia" panose="02030602050306030303" pitchFamily="18" charset="0"/>
              </a:rPr>
              <a:t> </a:t>
            </a:r>
            <a:r>
              <a:rPr lang="ru-RU" altLang="ru-RU" sz="2400" dirty="0"/>
              <a:t>предоставление ложной информации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00" dirty="0"/>
              <a:t>во время процедуры тестирования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ru-RU" altLang="ru-RU" sz="2400" dirty="0"/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ru-RU" altLang="ru-RU" sz="2400" dirty="0"/>
              <a:t> изменение идентификационного кода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ru-RU" altLang="ru-RU" sz="2400" dirty="0"/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ru-RU" altLang="ru-RU" sz="2400" dirty="0"/>
              <a:t> разбитие емкости с пробой </a:t>
            </a: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420565" y="2423597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НАПРИМЕР:</a:t>
            </a:r>
          </a:p>
        </p:txBody>
      </p:sp>
      <p:pic>
        <p:nvPicPr>
          <p:cNvPr id="2765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25850" r="36417" b="34250"/>
          <a:stretch>
            <a:fillRect/>
          </a:stretch>
        </p:blipFill>
        <p:spPr bwMode="auto">
          <a:xfrm>
            <a:off x="6749804" y="2423597"/>
            <a:ext cx="49688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2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0565" y="986718"/>
            <a:ext cx="10745666" cy="1052513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</a:rPr>
              <a:t>ОБЛАДАНИЕ ЗАПРЕЩЕННЫМИ СУБСТАНЦИЯМИ И МЕТОДАМИ </a:t>
            </a:r>
          </a:p>
        </p:txBody>
      </p:sp>
      <p:sp>
        <p:nvSpPr>
          <p:cNvPr id="30723" name="TextBox 10"/>
          <p:cNvSpPr txBox="1">
            <a:spLocks noChangeArrowheads="1"/>
          </p:cNvSpPr>
          <p:nvPr/>
        </p:nvSpPr>
        <p:spPr bwMode="auto">
          <a:xfrm>
            <a:off x="83894" y="2210167"/>
            <a:ext cx="118903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latin typeface="+mn-lt"/>
              </a:rPr>
              <a:t>Спортсмен / тренер не имеет </a:t>
            </a:r>
            <a:r>
              <a:rPr lang="ru-RU" altLang="ru-RU" sz="2400" dirty="0"/>
              <a:t>право хранить препарат, содержащий запрещенную субстанцию, или запрещенный метод</a:t>
            </a:r>
            <a:endParaRPr lang="ru-RU" altLang="ru-RU" sz="24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+mn-lt"/>
              </a:rPr>
              <a:t>ТОЛЬКО ВРАЧ для оказания </a:t>
            </a:r>
            <a:r>
              <a:rPr lang="ru-RU" altLang="ru-RU" sz="2400" b="1" u="sng" dirty="0">
                <a:solidFill>
                  <a:srgbClr val="FF0000"/>
                </a:solidFill>
                <a:latin typeface="+mn-lt"/>
              </a:rPr>
              <a:t>экстренной</a:t>
            </a:r>
            <a:r>
              <a:rPr lang="ru-RU" altLang="ru-RU" sz="2400" b="1" dirty="0">
                <a:solidFill>
                  <a:srgbClr val="FF0000"/>
                </a:solidFill>
                <a:latin typeface="+mn-lt"/>
              </a:rPr>
              <a:t> медицинской помощи !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dirty="0">
              <a:latin typeface="+mn-lt"/>
            </a:endParaRPr>
          </a:p>
        </p:txBody>
      </p:sp>
      <p:sp>
        <p:nvSpPr>
          <p:cNvPr id="30725" name="TextBox 22"/>
          <p:cNvSpPr txBox="1">
            <a:spLocks noChangeArrowheads="1"/>
          </p:cNvSpPr>
          <p:nvPr/>
        </p:nvSpPr>
        <p:spPr bwMode="auto">
          <a:xfrm>
            <a:off x="8191254" y="4150092"/>
            <a:ext cx="3527425" cy="25542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1DA838"/>
                </a:solidFill>
                <a:latin typeface="+mn-lt"/>
              </a:rPr>
              <a:t>Исключение – наличие у спортсмена разрешения на ТИ!</a:t>
            </a:r>
          </a:p>
        </p:txBody>
      </p:sp>
      <p:pic>
        <p:nvPicPr>
          <p:cNvPr id="2970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25250" r="27058" b="23282"/>
          <a:stretch>
            <a:fillRect/>
          </a:stretch>
        </p:blipFill>
        <p:spPr bwMode="auto">
          <a:xfrm>
            <a:off x="263525" y="3662363"/>
            <a:ext cx="3830638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834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063750" y="4005263"/>
            <a:ext cx="7272338" cy="2087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63750" y="3068638"/>
            <a:ext cx="7272338" cy="720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63750" y="1052513"/>
            <a:ext cx="7272338" cy="1800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749" name="Заголовок 3"/>
          <p:cNvSpPr>
            <a:spLocks noGrp="1"/>
          </p:cNvSpPr>
          <p:nvPr>
            <p:ph type="title"/>
          </p:nvPr>
        </p:nvSpPr>
        <p:spPr>
          <a:xfrm>
            <a:off x="420565" y="1108955"/>
            <a:ext cx="9144000" cy="86360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</a:rPr>
              <a:t>РАСПРОСТРАНЕНИЕ ИЛИ </a:t>
            </a:r>
            <a:br>
              <a:rPr lang="ru-RU" altLang="ru-RU" sz="2800" b="1" dirty="0">
                <a:solidFill>
                  <a:srgbClr val="002060"/>
                </a:solidFill>
              </a:rPr>
            </a:br>
            <a:r>
              <a:rPr lang="ru-RU" altLang="ru-RU" sz="2800" b="1" dirty="0">
                <a:solidFill>
                  <a:srgbClr val="002060"/>
                </a:solidFill>
              </a:rPr>
              <a:t>ПОПЫТКА РАСПРОСТРАНЕНИЯ</a:t>
            </a:r>
          </a:p>
        </p:txBody>
      </p:sp>
      <p:sp>
        <p:nvSpPr>
          <p:cNvPr id="31750" name="Прямоугольник 6"/>
          <p:cNvSpPr>
            <a:spLocks noChangeArrowheads="1"/>
          </p:cNvSpPr>
          <p:nvPr/>
        </p:nvSpPr>
        <p:spPr bwMode="auto">
          <a:xfrm>
            <a:off x="4583113" y="3500438"/>
            <a:ext cx="280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 bwMode="auto">
          <a:xfrm>
            <a:off x="420565" y="3473914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НАЗНАЧЕНИЕ ИЛИ ПОПЫТКА НАЗНАЧЕНИЯ</a:t>
            </a:r>
          </a:p>
        </p:txBody>
      </p:sp>
      <p:sp>
        <p:nvSpPr>
          <p:cNvPr id="31752" name="TextBox 18"/>
          <p:cNvSpPr txBox="1">
            <a:spLocks noChangeArrowheads="1"/>
          </p:cNvSpPr>
          <p:nvPr/>
        </p:nvSpPr>
        <p:spPr bwMode="auto">
          <a:xfrm>
            <a:off x="1847850" y="1916113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1753" name="TextBox 19"/>
          <p:cNvSpPr txBox="1">
            <a:spLocks noChangeArrowheads="1"/>
          </p:cNvSpPr>
          <p:nvPr/>
        </p:nvSpPr>
        <p:spPr bwMode="auto">
          <a:xfrm>
            <a:off x="3791743" y="2246191"/>
            <a:ext cx="4391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atin typeface="+mn-lt"/>
              </a:rPr>
              <a:t>Период дисквалификации может быть пожизненным!</a:t>
            </a:r>
          </a:p>
        </p:txBody>
      </p:sp>
      <p:sp>
        <p:nvSpPr>
          <p:cNvPr id="31754" name="TextBox 22"/>
          <p:cNvSpPr txBox="1">
            <a:spLocks noChangeArrowheads="1"/>
          </p:cNvSpPr>
          <p:nvPr/>
        </p:nvSpPr>
        <p:spPr bwMode="auto">
          <a:xfrm>
            <a:off x="3539330" y="4871475"/>
            <a:ext cx="4895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latin typeface="+mn-lt"/>
              </a:rPr>
              <a:t>Исключение – наличие у спортсмена разрешения на ТИ!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80" y="2997200"/>
            <a:ext cx="3286141" cy="18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24802" r="31100" b="22701"/>
          <a:stretch>
            <a:fillRect/>
          </a:stretch>
        </p:blipFill>
        <p:spPr bwMode="auto">
          <a:xfrm>
            <a:off x="9199163" y="3121697"/>
            <a:ext cx="2295713" cy="17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063750" y="4005263"/>
            <a:ext cx="7272338" cy="2087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63750" y="3068638"/>
            <a:ext cx="7272338" cy="720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63750" y="1052513"/>
            <a:ext cx="7272338" cy="1800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3798" name="Заголовок 3"/>
          <p:cNvSpPr>
            <a:spLocks noGrp="1"/>
          </p:cNvSpPr>
          <p:nvPr>
            <p:ph type="title"/>
          </p:nvPr>
        </p:nvSpPr>
        <p:spPr>
          <a:xfrm>
            <a:off x="420565" y="3716338"/>
            <a:ext cx="9144000" cy="86360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</a:rPr>
              <a:t>ПРОФЕССИОНАЛЬНОЕ СОТРУДНИЧЕСТВО</a:t>
            </a:r>
          </a:p>
        </p:txBody>
      </p:sp>
      <p:sp>
        <p:nvSpPr>
          <p:cNvPr id="33799" name="Прямоугольник 6"/>
          <p:cNvSpPr>
            <a:spLocks noChangeArrowheads="1"/>
          </p:cNvSpPr>
          <p:nvPr/>
        </p:nvSpPr>
        <p:spPr bwMode="auto">
          <a:xfrm>
            <a:off x="4583113" y="3500438"/>
            <a:ext cx="280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33800" name="TextBox 18"/>
          <p:cNvSpPr txBox="1">
            <a:spLocks noChangeArrowheads="1"/>
          </p:cNvSpPr>
          <p:nvPr/>
        </p:nvSpPr>
        <p:spPr bwMode="auto">
          <a:xfrm>
            <a:off x="1847850" y="1916113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 bwMode="auto">
          <a:xfrm>
            <a:off x="420565" y="1074737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СОУЧАСТИЕ</a:t>
            </a:r>
          </a:p>
        </p:txBody>
      </p:sp>
      <p:sp>
        <p:nvSpPr>
          <p:cNvPr id="32777" name="TextBox 17"/>
          <p:cNvSpPr txBox="1">
            <a:spLocks noChangeArrowheads="1"/>
          </p:cNvSpPr>
          <p:nvPr/>
        </p:nvSpPr>
        <p:spPr bwMode="auto">
          <a:xfrm>
            <a:off x="982662" y="1781175"/>
            <a:ext cx="10009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atin typeface="+mn-lt"/>
              </a:rPr>
              <a:t>Помощь, поощрение, способствование, подстрекательство, вступление в сговор, сокрытие или любой другой вид намеренного соучастия, включая нарушение или попытку нарушения антидопинговых правил</a:t>
            </a:r>
          </a:p>
        </p:txBody>
      </p:sp>
      <p:sp>
        <p:nvSpPr>
          <p:cNvPr id="32778" name="TextBox 18"/>
          <p:cNvSpPr txBox="1">
            <a:spLocks noChangeArrowheads="1"/>
          </p:cNvSpPr>
          <p:nvPr/>
        </p:nvSpPr>
        <p:spPr bwMode="auto">
          <a:xfrm>
            <a:off x="1091405" y="4795838"/>
            <a:ext cx="10009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atin typeface="+mn-lt"/>
              </a:rPr>
              <a:t>Например, сотрудничество спортсмена в профессиональном качестве, с любым персоналом спортсмена, который отбывает срок дисквалификации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5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5F806365-4D6C-4EB3-9ED1-CF03E3A5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00B050"/>
                </a:solidFill>
                <a:latin typeface="+mn-lt"/>
              </a:rPr>
              <a:t>ПРОЦЕДУРА ДОПИНГ-КОНТРОЛЯ</a:t>
            </a:r>
          </a:p>
        </p:txBody>
      </p:sp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41178F41-A03C-4710-B4E9-AFA2B804B1FC}"/>
              </a:ext>
            </a:extLst>
          </p:cNvPr>
          <p:cNvGraphicFramePr>
            <a:graphicFrameLocks/>
          </p:cNvGraphicFramePr>
          <p:nvPr/>
        </p:nvGraphicFramePr>
        <p:xfrm>
          <a:off x="1415480" y="878700"/>
          <a:ext cx="100298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791" y="5943825"/>
            <a:ext cx="1175764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ПРОЦЕДУРА ДОПИНГ-КОНТРОЛЯ ПРОХОДИТ БЕЗ ПРЕДВАРИТЕЛЬНОГО УВЕДОМЛЕНИЯ!</a:t>
            </a:r>
          </a:p>
        </p:txBody>
      </p:sp>
    </p:spTree>
    <p:extLst>
      <p:ext uri="{BB962C8B-B14F-4D97-AF65-F5344CB8AC3E}">
        <p14:creationId xmlns:p14="http://schemas.microsoft.com/office/powerpoint/2010/main" val="2081191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2EB278-83D0-4830-B7FC-53964BA06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126458"/>
            <a:ext cx="3759041" cy="30057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49289" y="1707357"/>
            <a:ext cx="8703286" cy="2357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7E87274-5634-4C3F-B2AE-33FAB64D1BA4}"/>
              </a:ext>
            </a:extLst>
          </p:cNvPr>
          <p:cNvSpPr txBox="1">
            <a:spLocks/>
          </p:cNvSpPr>
          <p:nvPr/>
        </p:nvSpPr>
        <p:spPr>
          <a:xfrm>
            <a:off x="2028358" y="838200"/>
            <a:ext cx="5088366" cy="4537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BA2676FF-5C86-4C3A-82A4-921BAD974A38}"/>
              </a:ext>
            </a:extLst>
          </p:cNvPr>
          <p:cNvSpPr txBox="1">
            <a:spLocks/>
          </p:cNvSpPr>
          <p:nvPr/>
        </p:nvSpPr>
        <p:spPr>
          <a:xfrm>
            <a:off x="682112" y="1445793"/>
            <a:ext cx="7322578" cy="410151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00B050"/>
              </a:buClr>
            </a:pP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этапе уведомления ИДК должен предъявить:</a:t>
            </a:r>
          </a:p>
          <a:p>
            <a:pPr algn="just">
              <a:lnSpc>
                <a:spcPct val="100000"/>
              </a:lnSpc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удостоверение инспектора допинг-контроля (ИДК) -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оригинал документа, либо в электронном виде. </a:t>
            </a:r>
          </a:p>
          <a:p>
            <a:pPr algn="just">
              <a:lnSpc>
                <a:spcPct val="100000"/>
              </a:lnSpc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шаперон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удостоверение шаперона (если уведомляет </a:t>
            </a:r>
            <a:r>
              <a:rPr lang="ru-RU" sz="16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шаперон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РУСАДА) или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документ, удостоверяющий личность, либо аккредитация (на соревнованиях). 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если удостоверение ИДК без фотографии - предъявляют документ, удостоверяющий личность инспектора</a:t>
            </a:r>
          </a:p>
          <a:p>
            <a:pPr algn="just">
              <a:buClr>
                <a:srgbClr val="00B050"/>
              </a:buClr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buClr>
                <a:srgbClr val="00B050"/>
              </a:buClr>
            </a:pP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запросу спортсмена на пункте допинг-контроля ему могут предоставить:</a:t>
            </a:r>
          </a:p>
          <a:p>
            <a:pPr algn="l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распоряжение на миссию (только первую страницу)</a:t>
            </a:r>
          </a:p>
          <a:p>
            <a:pPr algn="just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если инспектор представляет организацию, отличную от инициатора тестирования- предъявить письмо о полномочиях от организации, инициировавшей тестирование (копию или в электронном виде)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оформление процедуры допинг-контроля может проводиться с использованием протоколов и форм допинг-контроля в электронном виде, при этом, после завершения процедуры, экземпляр протокола допинг-контроля спортсмена направляется на указанный им электронный адрес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4EC55C0-9B61-4870-8087-9A43A364FE41}"/>
              </a:ext>
            </a:extLst>
          </p:cNvPr>
          <p:cNvSpPr txBox="1">
            <a:spLocks/>
          </p:cNvSpPr>
          <p:nvPr/>
        </p:nvSpPr>
        <p:spPr>
          <a:xfrm>
            <a:off x="2438400" y="685800"/>
            <a:ext cx="8106242" cy="4537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Документы,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предъявляемые </a:t>
            </a: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ИДК/</a:t>
            </a:r>
            <a:r>
              <a:rPr lang="ru-RU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шапероном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спортсмену во время уведомления</a:t>
            </a:r>
          </a:p>
        </p:txBody>
      </p:sp>
    </p:spTree>
    <p:extLst>
      <p:ext uri="{BB962C8B-B14F-4D97-AF65-F5344CB8AC3E}">
        <p14:creationId xmlns:p14="http://schemas.microsoft.com/office/powerpoint/2010/main" val="971785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2224B1-C5E0-4CDF-9A4F-9D97BC82B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25" y="1604536"/>
            <a:ext cx="2687351" cy="17250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A13EA1-E441-4B7C-80C9-929F83F23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25" y="4294979"/>
            <a:ext cx="2687351" cy="1885207"/>
          </a:xfrm>
          <a:prstGeom prst="rect">
            <a:avLst/>
          </a:prstGeom>
        </p:spPr>
      </p:pic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id="{795C5837-08C9-4B3D-BF6D-254546839020}"/>
              </a:ext>
            </a:extLst>
          </p:cNvPr>
          <p:cNvSpPr/>
          <p:nvPr/>
        </p:nvSpPr>
        <p:spPr>
          <a:xfrm>
            <a:off x="2084403" y="2219748"/>
            <a:ext cx="772357" cy="631790"/>
          </a:xfrm>
          <a:prstGeom prst="smileyFac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Улыбающееся лицо 23">
            <a:extLst>
              <a:ext uri="{FF2B5EF4-FFF2-40B4-BE49-F238E27FC236}">
                <a16:creationId xmlns:a16="http://schemas.microsoft.com/office/drawing/2014/main" id="{996D13B8-2E96-4766-A86C-B5152130CD52}"/>
              </a:ext>
            </a:extLst>
          </p:cNvPr>
          <p:cNvSpPr/>
          <p:nvPr/>
        </p:nvSpPr>
        <p:spPr>
          <a:xfrm>
            <a:off x="2103453" y="4921687"/>
            <a:ext cx="772357" cy="631790"/>
          </a:xfrm>
          <a:prstGeom prst="smileyFac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D1A147-D23C-4AEA-8F4D-E27B0388D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17" y="1604536"/>
            <a:ext cx="2643059" cy="16837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C5489B-E116-44F5-80CE-CDF39CE3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17" y="4288653"/>
            <a:ext cx="2603493" cy="1822076"/>
          </a:xfrm>
          <a:prstGeom prst="rect">
            <a:avLst/>
          </a:prstGeom>
        </p:spPr>
      </p:pic>
      <p:sp>
        <p:nvSpPr>
          <p:cNvPr id="15" name="Улыбающееся лицо 14">
            <a:extLst>
              <a:ext uri="{FF2B5EF4-FFF2-40B4-BE49-F238E27FC236}">
                <a16:creationId xmlns:a16="http://schemas.microsoft.com/office/drawing/2014/main" id="{C617695B-D935-4EBE-9431-61C4C05B20D4}"/>
              </a:ext>
            </a:extLst>
          </p:cNvPr>
          <p:cNvSpPr/>
          <p:nvPr/>
        </p:nvSpPr>
        <p:spPr>
          <a:xfrm>
            <a:off x="7863662" y="2293272"/>
            <a:ext cx="361577" cy="306280"/>
          </a:xfrm>
          <a:prstGeom prst="smileyFac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Улыбающееся лицо 20">
            <a:extLst>
              <a:ext uri="{FF2B5EF4-FFF2-40B4-BE49-F238E27FC236}">
                <a16:creationId xmlns:a16="http://schemas.microsoft.com/office/drawing/2014/main" id="{B1D75DED-085E-4B73-997C-2740FD6F217B}"/>
              </a:ext>
            </a:extLst>
          </p:cNvPr>
          <p:cNvSpPr/>
          <p:nvPr/>
        </p:nvSpPr>
        <p:spPr>
          <a:xfrm>
            <a:off x="7863662" y="4985127"/>
            <a:ext cx="530717" cy="429128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388F66F-732E-467E-9989-858454479698}"/>
              </a:ext>
            </a:extLst>
          </p:cNvPr>
          <p:cNvSpPr txBox="1"/>
          <p:nvPr/>
        </p:nvSpPr>
        <p:spPr>
          <a:xfrm>
            <a:off x="1657351" y="604500"/>
            <a:ext cx="91440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800" b="1">
                <a:solidFill>
                  <a:srgbClr val="021D96"/>
                </a:solidFill>
              </a:defRPr>
            </a:lvl1pPr>
          </a:lstStyle>
          <a:p>
            <a:r>
              <a:rPr lang="ru-RU" dirty="0"/>
              <a:t>Удостоверение ИДК</a:t>
            </a:r>
            <a:endParaRPr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1CD65E8-2BE1-4E16-90BA-0749760E1EA3}"/>
              </a:ext>
            </a:extLst>
          </p:cNvPr>
          <p:cNvSpPr txBox="1"/>
          <p:nvPr/>
        </p:nvSpPr>
        <p:spPr>
          <a:xfrm>
            <a:off x="1981200" y="3526860"/>
            <a:ext cx="23488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2800" b="1">
                <a:solidFill>
                  <a:srgbClr val="021D96"/>
                </a:solidFill>
              </a:defRPr>
            </a:lvl1pPr>
          </a:lstStyle>
          <a:p>
            <a:r>
              <a:rPr lang="ru-RU" dirty="0"/>
              <a:t>РУСАДА</a:t>
            </a:r>
            <a:endParaRPr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0FE52E33-B6DE-4B26-9840-BF61246AA272}"/>
              </a:ext>
            </a:extLst>
          </p:cNvPr>
          <p:cNvSpPr txBox="1"/>
          <p:nvPr/>
        </p:nvSpPr>
        <p:spPr>
          <a:xfrm>
            <a:off x="6266513" y="3288051"/>
            <a:ext cx="5314497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2800" b="1">
                <a:solidFill>
                  <a:srgbClr val="021D96"/>
                </a:solidFill>
              </a:defRPr>
            </a:lvl1pPr>
          </a:lstStyle>
          <a:p>
            <a:r>
              <a:rPr lang="ru-RU" dirty="0"/>
              <a:t>Международные организации </a:t>
            </a:r>
          </a:p>
          <a:p>
            <a:r>
              <a:rPr lang="ru-RU" dirty="0"/>
              <a:t>по отбору проб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1083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5"/>
          <p:cNvSpPr txBox="1">
            <a:spLocks/>
          </p:cNvSpPr>
          <p:nvPr/>
        </p:nvSpPr>
        <p:spPr>
          <a:xfrm>
            <a:off x="5726884" y="-119145"/>
            <a:ext cx="5756910" cy="166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Autofit/>
          </a:bodyPr>
          <a:lstStyle>
            <a:lvl1pPr>
              <a:defRPr sz="3200" b="1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 algn="ctr">
              <a:lnSpc>
                <a:spcPct val="170000"/>
              </a:lnSpc>
              <a:defRPr/>
            </a:pPr>
            <a:r>
              <a:rPr lang="ru-RU" sz="2400" kern="0" dirty="0"/>
              <a:t>УВЕДОМЛЕНИЕ О ПРОХОЖДЕНИИ ПРОЦЕДУРЫ ДОПИНГ ПРОБЫ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42949" y="2995689"/>
            <a:ext cx="4104456" cy="64807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2000" b="1" u="sng" dirty="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6516" y="2284072"/>
            <a:ext cx="4827011" cy="22898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ru-RU" sz="2800" b="1" dirty="0">
                <a:latin typeface="Tahoma" charset="0"/>
                <a:ea typeface="Tahoma" charset="0"/>
                <a:cs typeface="Tahoma" charset="0"/>
              </a:rPr>
              <a:t>2 копии</a:t>
            </a:r>
          </a:p>
          <a:p>
            <a:pPr marL="342900" indent="-34290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ru-RU" sz="2800" b="1" dirty="0">
                <a:latin typeface="Tahoma" charset="0"/>
                <a:ea typeface="Tahoma" charset="0"/>
                <a:cs typeface="Tahoma" charset="0"/>
              </a:rPr>
              <a:t>Права и обязанности</a:t>
            </a:r>
          </a:p>
          <a:p>
            <a:pPr marL="342900" indent="-34290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ru-RU" sz="2800" b="1" dirty="0">
                <a:latin typeface="Tahoma" charset="0"/>
                <a:ea typeface="Tahoma" charset="0"/>
                <a:cs typeface="Tahoma" charset="0"/>
              </a:rPr>
              <a:t>Подпись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171CC-092A-4B37-86FB-D6CAB9ED2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454869" cy="6827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401468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Содержимое 2"/>
          <p:cNvSpPr txBox="1">
            <a:spLocks noGrp="1"/>
          </p:cNvSpPr>
          <p:nvPr>
            <p:ph type="body" sz="half" idx="1"/>
          </p:nvPr>
        </p:nvSpPr>
        <p:spPr>
          <a:xfrm>
            <a:off x="1186687" y="2374671"/>
            <a:ext cx="4649255" cy="30222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Bef>
                <a:spcPts val="400"/>
              </a:spcBef>
              <a:buClr>
                <a:srgbClr val="0070C0"/>
              </a:buClr>
              <a:buFontTx/>
              <a:buChar char="▪"/>
              <a:defRPr sz="2000"/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</a:t>
            </a:r>
            <a:r>
              <a:rPr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редставителя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 и </a:t>
            </a:r>
            <a:r>
              <a:rPr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переводчика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FontTx/>
              <a:buChar char="▪"/>
              <a:defRPr sz="2000"/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получение дополнительной информации о процедуре допинг-контроля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FontTx/>
              <a:buChar char="▪"/>
              <a:defRPr sz="2000"/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получение отсрочки по уважительной причине от прохождения процедуры допинг-контроля</a:t>
            </a:r>
          </a:p>
          <a:p>
            <a:pPr>
              <a:spcBef>
                <a:spcPts val="400"/>
              </a:spcBef>
              <a:buClr>
                <a:srgbClr val="0070C0"/>
              </a:buClr>
              <a:buFontTx/>
              <a:buChar char="▪"/>
              <a:defRPr sz="2000"/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модификацию процедуры допинг-контроля (несовершеннолетние спортсмены и спортсмены с ограниченными возможностями)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5" name="Содержимое 3"/>
          <p:cNvSpPr/>
          <p:nvPr/>
        </p:nvSpPr>
        <p:spPr>
          <a:xfrm>
            <a:off x="6356060" y="2371618"/>
            <a:ext cx="4770436" cy="3022224"/>
          </a:xfrm>
          <a:prstGeom prst="rect">
            <a:avLst/>
          </a:prstGeom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400"/>
              </a:spcBef>
              <a:buClr>
                <a:srgbClr val="FF0000"/>
              </a:buClr>
              <a:buSzPct val="100000"/>
              <a:buChar char="▪"/>
              <a:defRPr sz="2000"/>
            </a:pP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оставаться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в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поле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зрения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шаперона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/ИДК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с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момента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уведомления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и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до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окончания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процедуры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Bef>
                <a:spcPts val="400"/>
              </a:spcBef>
              <a:buClr>
                <a:srgbClr val="FF0000"/>
              </a:buClr>
              <a:buSzPct val="100000"/>
              <a:buChar char="▪"/>
              <a:defRPr sz="2000"/>
            </a:pP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предоставить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документ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удостоверяющий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личность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спортсмена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Bef>
                <a:spcPts val="400"/>
              </a:spcBef>
              <a:buClr>
                <a:srgbClr val="FF0000"/>
              </a:buClr>
              <a:buSzPct val="100000"/>
              <a:buChar char="▪"/>
              <a:defRPr sz="2000"/>
            </a:pP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немедленно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явиться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на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пункт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допинг-контроля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spcBef>
                <a:spcPts val="400"/>
              </a:spcBef>
              <a:buClr>
                <a:srgbClr val="FF0000"/>
              </a:buClr>
              <a:buSzPct val="100000"/>
              <a:buChar char="▪"/>
              <a:defRPr sz="2000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знать и соблюдать требования процедуры допинг-контроля</a:t>
            </a:r>
          </a:p>
          <a:p>
            <a:pPr marL="342900" indent="-342900">
              <a:spcBef>
                <a:spcPts val="400"/>
              </a:spcBef>
              <a:buClr>
                <a:srgbClr val="00B050"/>
              </a:buClr>
              <a:buSzPct val="100000"/>
              <a:buChar char="▪"/>
              <a:defRPr sz="2000"/>
            </a:pP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6" name="Заголовок 1"/>
          <p:cNvSpPr txBox="1"/>
          <p:nvPr/>
        </p:nvSpPr>
        <p:spPr>
          <a:xfrm>
            <a:off x="1657351" y="604500"/>
            <a:ext cx="91440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800" b="1">
                <a:solidFill>
                  <a:srgbClr val="021D96"/>
                </a:solidFill>
              </a:defRPr>
            </a:lvl1pPr>
          </a:lstStyle>
          <a:p>
            <a:r>
              <a:rPr lang="ru-RU" dirty="0">
                <a:solidFill>
                  <a:srgbClr val="00B050"/>
                </a:solidFill>
              </a:rPr>
              <a:t>ПРАВА И ОБЯЗАННОСТИ СПОРТСМЕНА</a:t>
            </a:r>
          </a:p>
        </p:txBody>
      </p:sp>
      <p:sp>
        <p:nvSpPr>
          <p:cNvPr id="227" name="Заголовок 1"/>
          <p:cNvSpPr txBox="1"/>
          <p:nvPr/>
        </p:nvSpPr>
        <p:spPr>
          <a:xfrm>
            <a:off x="6841834" y="1676797"/>
            <a:ext cx="379888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marL="342900" indent="-342900" algn="ctr">
              <a:spcBef>
                <a:spcPts val="400"/>
              </a:spcBef>
              <a:defRPr sz="2000" b="1"/>
            </a:lvl1pPr>
          </a:lstStyle>
          <a:p>
            <a:r>
              <a:rPr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Обязан</a:t>
            </a:r>
            <a:r>
              <a:rPr lang="ru-R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ности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44CD975-2904-44DB-A732-FE06EA787187}"/>
              </a:ext>
            </a:extLst>
          </p:cNvPr>
          <p:cNvSpPr txBox="1"/>
          <p:nvPr/>
        </p:nvSpPr>
        <p:spPr>
          <a:xfrm>
            <a:off x="2104986" y="1676797"/>
            <a:ext cx="281265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marL="342900" indent="-342900" algn="ctr">
              <a:spcBef>
                <a:spcPts val="400"/>
              </a:spcBef>
              <a:defRPr sz="2000" b="1"/>
            </a:lvl1pPr>
          </a:lstStyle>
          <a:p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Права на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415393" y="1444516"/>
            <a:ext cx="3524067" cy="5278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617893-7030-4569-9792-B0662827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38" y="1452431"/>
            <a:ext cx="3663703" cy="527821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83577" y="1452431"/>
            <a:ext cx="3663702" cy="5278216"/>
          </a:xfrm>
          <a:custGeom>
            <a:avLst/>
            <a:gdLst/>
            <a:ahLst/>
            <a:cxnLst/>
            <a:rect l="l" t="t" r="r" b="b"/>
            <a:pathLst>
              <a:path w="3363595" h="4753610">
                <a:moveTo>
                  <a:pt x="0" y="4753356"/>
                </a:moveTo>
                <a:lnTo>
                  <a:pt x="3363467" y="4753356"/>
                </a:lnTo>
                <a:lnTo>
                  <a:pt x="3363467" y="0"/>
                </a:lnTo>
                <a:lnTo>
                  <a:pt x="0" y="0"/>
                </a:lnTo>
                <a:lnTo>
                  <a:pt x="0" y="4753356"/>
                </a:lnTo>
                <a:close/>
              </a:path>
            </a:pathLst>
          </a:custGeom>
          <a:ln w="9144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03827" y="1371600"/>
            <a:ext cx="3469004" cy="5351131"/>
          </a:xfrm>
          <a:custGeom>
            <a:avLst/>
            <a:gdLst/>
            <a:ahLst/>
            <a:cxnLst/>
            <a:rect l="l" t="t" r="r" b="b"/>
            <a:pathLst>
              <a:path w="3413759" h="4825365">
                <a:moveTo>
                  <a:pt x="0" y="4824984"/>
                </a:moveTo>
                <a:lnTo>
                  <a:pt x="3413760" y="4824984"/>
                </a:lnTo>
                <a:lnTo>
                  <a:pt x="3413760" y="0"/>
                </a:lnTo>
                <a:lnTo>
                  <a:pt x="0" y="0"/>
                </a:lnTo>
                <a:lnTo>
                  <a:pt x="0" y="4824984"/>
                </a:lnTo>
                <a:close/>
              </a:path>
            </a:pathLst>
          </a:custGeom>
          <a:ln w="9144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7400" y="5556017"/>
            <a:ext cx="3176270" cy="312420"/>
          </a:xfrm>
          <a:custGeom>
            <a:avLst/>
            <a:gdLst/>
            <a:ahLst/>
            <a:cxnLst/>
            <a:rect l="l" t="t" r="r" b="b"/>
            <a:pathLst>
              <a:path w="3176270" h="312420">
                <a:moveTo>
                  <a:pt x="0" y="156210"/>
                </a:moveTo>
                <a:lnTo>
                  <a:pt x="30366" y="125664"/>
                </a:lnTo>
                <a:lnTo>
                  <a:pt x="67232" y="111108"/>
                </a:lnTo>
                <a:lnTo>
                  <a:pt x="117583" y="97126"/>
                </a:lnTo>
                <a:lnTo>
                  <a:pt x="180692" y="83789"/>
                </a:lnTo>
                <a:lnTo>
                  <a:pt x="255830" y="71169"/>
                </a:lnTo>
                <a:lnTo>
                  <a:pt x="297683" y="65150"/>
                </a:lnTo>
                <a:lnTo>
                  <a:pt x="342270" y="59338"/>
                </a:lnTo>
                <a:lnTo>
                  <a:pt x="389501" y="53740"/>
                </a:lnTo>
                <a:lnTo>
                  <a:pt x="439285" y="48367"/>
                </a:lnTo>
                <a:lnTo>
                  <a:pt x="491530" y="43227"/>
                </a:lnTo>
                <a:lnTo>
                  <a:pt x="546146" y="38329"/>
                </a:lnTo>
                <a:lnTo>
                  <a:pt x="603041" y="33681"/>
                </a:lnTo>
                <a:lnTo>
                  <a:pt x="662125" y="29294"/>
                </a:lnTo>
                <a:lnTo>
                  <a:pt x="723308" y="25176"/>
                </a:lnTo>
                <a:lnTo>
                  <a:pt x="786496" y="21335"/>
                </a:lnTo>
                <a:lnTo>
                  <a:pt x="851601" y="17782"/>
                </a:lnTo>
                <a:lnTo>
                  <a:pt x="918531" y="14524"/>
                </a:lnTo>
                <a:lnTo>
                  <a:pt x="987194" y="11572"/>
                </a:lnTo>
                <a:lnTo>
                  <a:pt x="1057501" y="8933"/>
                </a:lnTo>
                <a:lnTo>
                  <a:pt x="1129359" y="6616"/>
                </a:lnTo>
                <a:lnTo>
                  <a:pt x="1202679" y="4632"/>
                </a:lnTo>
                <a:lnTo>
                  <a:pt x="1277368" y="2988"/>
                </a:lnTo>
                <a:lnTo>
                  <a:pt x="1353337" y="1694"/>
                </a:lnTo>
                <a:lnTo>
                  <a:pt x="1430493" y="759"/>
                </a:lnTo>
                <a:lnTo>
                  <a:pt x="1508747" y="191"/>
                </a:lnTo>
                <a:lnTo>
                  <a:pt x="1588008" y="0"/>
                </a:lnTo>
                <a:lnTo>
                  <a:pt x="1667268" y="191"/>
                </a:lnTo>
                <a:lnTo>
                  <a:pt x="1745522" y="759"/>
                </a:lnTo>
                <a:lnTo>
                  <a:pt x="1822678" y="1694"/>
                </a:lnTo>
                <a:lnTo>
                  <a:pt x="1898647" y="2988"/>
                </a:lnTo>
                <a:lnTo>
                  <a:pt x="1973336" y="4632"/>
                </a:lnTo>
                <a:lnTo>
                  <a:pt x="2046656" y="6616"/>
                </a:lnTo>
                <a:lnTo>
                  <a:pt x="2118514" y="8933"/>
                </a:lnTo>
                <a:lnTo>
                  <a:pt x="2188821" y="11572"/>
                </a:lnTo>
                <a:lnTo>
                  <a:pt x="2257484" y="14524"/>
                </a:lnTo>
                <a:lnTo>
                  <a:pt x="2324414" y="17782"/>
                </a:lnTo>
                <a:lnTo>
                  <a:pt x="2389519" y="21336"/>
                </a:lnTo>
                <a:lnTo>
                  <a:pt x="2452707" y="25176"/>
                </a:lnTo>
                <a:lnTo>
                  <a:pt x="2513890" y="29294"/>
                </a:lnTo>
                <a:lnTo>
                  <a:pt x="2572974" y="33681"/>
                </a:lnTo>
                <a:lnTo>
                  <a:pt x="2629869" y="38329"/>
                </a:lnTo>
                <a:lnTo>
                  <a:pt x="2684485" y="43227"/>
                </a:lnTo>
                <a:lnTo>
                  <a:pt x="2736730" y="48367"/>
                </a:lnTo>
                <a:lnTo>
                  <a:pt x="2786514" y="53740"/>
                </a:lnTo>
                <a:lnTo>
                  <a:pt x="2833745" y="59338"/>
                </a:lnTo>
                <a:lnTo>
                  <a:pt x="2878332" y="65150"/>
                </a:lnTo>
                <a:lnTo>
                  <a:pt x="2920185" y="71169"/>
                </a:lnTo>
                <a:lnTo>
                  <a:pt x="2959212" y="77385"/>
                </a:lnTo>
                <a:lnTo>
                  <a:pt x="3028427" y="90372"/>
                </a:lnTo>
                <a:lnTo>
                  <a:pt x="3085248" y="104041"/>
                </a:lnTo>
                <a:lnTo>
                  <a:pt x="3128947" y="118319"/>
                </a:lnTo>
                <a:lnTo>
                  <a:pt x="3168303" y="140722"/>
                </a:lnTo>
                <a:lnTo>
                  <a:pt x="3176016" y="156210"/>
                </a:lnTo>
                <a:lnTo>
                  <a:pt x="3174072" y="164003"/>
                </a:lnTo>
                <a:lnTo>
                  <a:pt x="3128947" y="194100"/>
                </a:lnTo>
                <a:lnTo>
                  <a:pt x="3085248" y="208378"/>
                </a:lnTo>
                <a:lnTo>
                  <a:pt x="3028427" y="222047"/>
                </a:lnTo>
                <a:lnTo>
                  <a:pt x="2959212" y="235034"/>
                </a:lnTo>
                <a:lnTo>
                  <a:pt x="2920185" y="241250"/>
                </a:lnTo>
                <a:lnTo>
                  <a:pt x="2878332" y="247269"/>
                </a:lnTo>
                <a:lnTo>
                  <a:pt x="2833745" y="253081"/>
                </a:lnTo>
                <a:lnTo>
                  <a:pt x="2786514" y="258679"/>
                </a:lnTo>
                <a:lnTo>
                  <a:pt x="2736730" y="264052"/>
                </a:lnTo>
                <a:lnTo>
                  <a:pt x="2684485" y="269192"/>
                </a:lnTo>
                <a:lnTo>
                  <a:pt x="2629869" y="274090"/>
                </a:lnTo>
                <a:lnTo>
                  <a:pt x="2572974" y="278738"/>
                </a:lnTo>
                <a:lnTo>
                  <a:pt x="2513890" y="283125"/>
                </a:lnTo>
                <a:lnTo>
                  <a:pt x="2452707" y="287243"/>
                </a:lnTo>
                <a:lnTo>
                  <a:pt x="2389519" y="291084"/>
                </a:lnTo>
                <a:lnTo>
                  <a:pt x="2324414" y="294637"/>
                </a:lnTo>
                <a:lnTo>
                  <a:pt x="2257484" y="297895"/>
                </a:lnTo>
                <a:lnTo>
                  <a:pt x="2188821" y="300847"/>
                </a:lnTo>
                <a:lnTo>
                  <a:pt x="2118514" y="303486"/>
                </a:lnTo>
                <a:lnTo>
                  <a:pt x="2046656" y="305803"/>
                </a:lnTo>
                <a:lnTo>
                  <a:pt x="1973336" y="307787"/>
                </a:lnTo>
                <a:lnTo>
                  <a:pt x="1898647" y="309431"/>
                </a:lnTo>
                <a:lnTo>
                  <a:pt x="1822678" y="310725"/>
                </a:lnTo>
                <a:lnTo>
                  <a:pt x="1745522" y="311660"/>
                </a:lnTo>
                <a:lnTo>
                  <a:pt x="1667268" y="312228"/>
                </a:lnTo>
                <a:lnTo>
                  <a:pt x="1588008" y="312420"/>
                </a:lnTo>
                <a:lnTo>
                  <a:pt x="1508747" y="312228"/>
                </a:lnTo>
                <a:lnTo>
                  <a:pt x="1430493" y="311660"/>
                </a:lnTo>
                <a:lnTo>
                  <a:pt x="1353337" y="310725"/>
                </a:lnTo>
                <a:lnTo>
                  <a:pt x="1277368" y="309431"/>
                </a:lnTo>
                <a:lnTo>
                  <a:pt x="1202679" y="307787"/>
                </a:lnTo>
                <a:lnTo>
                  <a:pt x="1129359" y="305803"/>
                </a:lnTo>
                <a:lnTo>
                  <a:pt x="1057501" y="303486"/>
                </a:lnTo>
                <a:lnTo>
                  <a:pt x="987194" y="300847"/>
                </a:lnTo>
                <a:lnTo>
                  <a:pt x="918531" y="297895"/>
                </a:lnTo>
                <a:lnTo>
                  <a:pt x="851601" y="294637"/>
                </a:lnTo>
                <a:lnTo>
                  <a:pt x="786496" y="291083"/>
                </a:lnTo>
                <a:lnTo>
                  <a:pt x="723308" y="287243"/>
                </a:lnTo>
                <a:lnTo>
                  <a:pt x="662125" y="283125"/>
                </a:lnTo>
                <a:lnTo>
                  <a:pt x="603041" y="278738"/>
                </a:lnTo>
                <a:lnTo>
                  <a:pt x="546146" y="274090"/>
                </a:lnTo>
                <a:lnTo>
                  <a:pt x="491530" y="269192"/>
                </a:lnTo>
                <a:lnTo>
                  <a:pt x="439285" y="264052"/>
                </a:lnTo>
                <a:lnTo>
                  <a:pt x="389501" y="258679"/>
                </a:lnTo>
                <a:lnTo>
                  <a:pt x="342270" y="253081"/>
                </a:lnTo>
                <a:lnTo>
                  <a:pt x="297683" y="247269"/>
                </a:lnTo>
                <a:lnTo>
                  <a:pt x="255830" y="241250"/>
                </a:lnTo>
                <a:lnTo>
                  <a:pt x="216803" y="235034"/>
                </a:lnTo>
                <a:lnTo>
                  <a:pt x="147588" y="222047"/>
                </a:lnTo>
                <a:lnTo>
                  <a:pt x="90767" y="208378"/>
                </a:lnTo>
                <a:lnTo>
                  <a:pt x="47068" y="194100"/>
                </a:lnTo>
                <a:lnTo>
                  <a:pt x="7712" y="171697"/>
                </a:lnTo>
                <a:lnTo>
                  <a:pt x="0" y="15621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15904" y="2835166"/>
            <a:ext cx="3244850" cy="685800"/>
          </a:xfrm>
          <a:prstGeom prst="rect">
            <a:avLst/>
          </a:prstGeom>
          <a:ln w="12192">
            <a:solidFill>
              <a:srgbClr val="FF0000"/>
            </a:solidFill>
          </a:ln>
        </p:spPr>
        <p:txBody>
          <a:bodyPr vert="horz" wrap="square" lIns="0" tIns="192405" rIns="0" bIns="0" rtlCol="0">
            <a:spAutoFit/>
          </a:bodyPr>
          <a:lstStyle/>
          <a:p>
            <a:pPr marR="210185" algn="ctr">
              <a:lnSpc>
                <a:spcPct val="100000"/>
              </a:lnSpc>
              <a:spcBef>
                <a:spcPts val="1515"/>
              </a:spcBef>
            </a:pPr>
            <a:r>
              <a:rPr sz="1800" spc="-40" dirty="0">
                <a:solidFill>
                  <a:srgbClr val="FF0000"/>
                </a:solidFill>
                <a:latin typeface="Calibri"/>
                <a:cs typeface="Calibri"/>
              </a:rPr>
              <a:t>Текст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95089" y="3679934"/>
            <a:ext cx="2910205" cy="0"/>
          </a:xfrm>
          <a:custGeom>
            <a:avLst/>
            <a:gdLst/>
            <a:ahLst/>
            <a:cxnLst/>
            <a:rect l="l" t="t" r="r" b="b"/>
            <a:pathLst>
              <a:path w="2910204">
                <a:moveTo>
                  <a:pt x="0" y="0"/>
                </a:moveTo>
                <a:lnTo>
                  <a:pt x="2909824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76801" y="5412722"/>
            <a:ext cx="2910205" cy="0"/>
          </a:xfrm>
          <a:custGeom>
            <a:avLst/>
            <a:gdLst/>
            <a:ahLst/>
            <a:cxnLst/>
            <a:rect l="l" t="t" r="r" b="b"/>
            <a:pathLst>
              <a:path w="2910204">
                <a:moveTo>
                  <a:pt x="0" y="0"/>
                </a:moveTo>
                <a:lnTo>
                  <a:pt x="2909824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5944" y="3679554"/>
            <a:ext cx="2929255" cy="1733550"/>
          </a:xfrm>
          <a:custGeom>
            <a:avLst/>
            <a:gdLst/>
            <a:ahLst/>
            <a:cxnLst/>
            <a:rect l="l" t="t" r="r" b="b"/>
            <a:pathLst>
              <a:path w="2929254" h="1733550">
                <a:moveTo>
                  <a:pt x="0" y="1733550"/>
                </a:moveTo>
                <a:lnTo>
                  <a:pt x="2928874" y="0"/>
                </a:lnTo>
              </a:path>
            </a:pathLst>
          </a:custGeom>
          <a:ln w="198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48427" y="5772224"/>
            <a:ext cx="3469004" cy="437515"/>
          </a:xfrm>
          <a:custGeom>
            <a:avLst/>
            <a:gdLst/>
            <a:ahLst/>
            <a:cxnLst/>
            <a:rect l="l" t="t" r="r" b="b"/>
            <a:pathLst>
              <a:path w="3469004" h="437514">
                <a:moveTo>
                  <a:pt x="0" y="218694"/>
                </a:moveTo>
                <a:lnTo>
                  <a:pt x="26473" y="180419"/>
                </a:lnTo>
                <a:lnTo>
                  <a:pt x="79346" y="153107"/>
                </a:lnTo>
                <a:lnTo>
                  <a:pt x="129261" y="135697"/>
                </a:lnTo>
                <a:lnTo>
                  <a:pt x="190250" y="119007"/>
                </a:lnTo>
                <a:lnTo>
                  <a:pt x="261750" y="103110"/>
                </a:lnTo>
                <a:lnTo>
                  <a:pt x="301266" y="95480"/>
                </a:lnTo>
                <a:lnTo>
                  <a:pt x="343197" y="88075"/>
                </a:lnTo>
                <a:lnTo>
                  <a:pt x="387475" y="80904"/>
                </a:lnTo>
                <a:lnTo>
                  <a:pt x="434027" y="73975"/>
                </a:lnTo>
                <a:lnTo>
                  <a:pt x="482784" y="67297"/>
                </a:lnTo>
                <a:lnTo>
                  <a:pt x="533676" y="60879"/>
                </a:lnTo>
                <a:lnTo>
                  <a:pt x="586631" y="54731"/>
                </a:lnTo>
                <a:lnTo>
                  <a:pt x="641579" y="48861"/>
                </a:lnTo>
                <a:lnTo>
                  <a:pt x="698451" y="43277"/>
                </a:lnTo>
                <a:lnTo>
                  <a:pt x="757174" y="37990"/>
                </a:lnTo>
                <a:lnTo>
                  <a:pt x="817679" y="33007"/>
                </a:lnTo>
                <a:lnTo>
                  <a:pt x="879896" y="28338"/>
                </a:lnTo>
                <a:lnTo>
                  <a:pt x="943753" y="23991"/>
                </a:lnTo>
                <a:lnTo>
                  <a:pt x="1009180" y="19975"/>
                </a:lnTo>
                <a:lnTo>
                  <a:pt x="1076108" y="16300"/>
                </a:lnTo>
                <a:lnTo>
                  <a:pt x="1144464" y="12974"/>
                </a:lnTo>
                <a:lnTo>
                  <a:pt x="1214179" y="10005"/>
                </a:lnTo>
                <a:lnTo>
                  <a:pt x="1285183" y="7404"/>
                </a:lnTo>
                <a:lnTo>
                  <a:pt x="1357405" y="5179"/>
                </a:lnTo>
                <a:lnTo>
                  <a:pt x="1430773" y="3338"/>
                </a:lnTo>
                <a:lnTo>
                  <a:pt x="1505219" y="1891"/>
                </a:lnTo>
                <a:lnTo>
                  <a:pt x="1580671" y="846"/>
                </a:lnTo>
                <a:lnTo>
                  <a:pt x="1657058" y="213"/>
                </a:lnTo>
                <a:lnTo>
                  <a:pt x="1734311" y="0"/>
                </a:lnTo>
                <a:lnTo>
                  <a:pt x="1811565" y="213"/>
                </a:lnTo>
                <a:lnTo>
                  <a:pt x="1887952" y="846"/>
                </a:lnTo>
                <a:lnTo>
                  <a:pt x="1963404" y="1891"/>
                </a:lnTo>
                <a:lnTo>
                  <a:pt x="2037850" y="3338"/>
                </a:lnTo>
                <a:lnTo>
                  <a:pt x="2111218" y="5179"/>
                </a:lnTo>
                <a:lnTo>
                  <a:pt x="2183440" y="7404"/>
                </a:lnTo>
                <a:lnTo>
                  <a:pt x="2254444" y="10005"/>
                </a:lnTo>
                <a:lnTo>
                  <a:pt x="2324159" y="12974"/>
                </a:lnTo>
                <a:lnTo>
                  <a:pt x="2392515" y="16300"/>
                </a:lnTo>
                <a:lnTo>
                  <a:pt x="2459443" y="19975"/>
                </a:lnTo>
                <a:lnTo>
                  <a:pt x="2524870" y="23991"/>
                </a:lnTo>
                <a:lnTo>
                  <a:pt x="2588727" y="28338"/>
                </a:lnTo>
                <a:lnTo>
                  <a:pt x="2650944" y="33007"/>
                </a:lnTo>
                <a:lnTo>
                  <a:pt x="2711449" y="37990"/>
                </a:lnTo>
                <a:lnTo>
                  <a:pt x="2770172" y="43277"/>
                </a:lnTo>
                <a:lnTo>
                  <a:pt x="2827044" y="48861"/>
                </a:lnTo>
                <a:lnTo>
                  <a:pt x="2881992" y="54731"/>
                </a:lnTo>
                <a:lnTo>
                  <a:pt x="2934947" y="60879"/>
                </a:lnTo>
                <a:lnTo>
                  <a:pt x="2985839" y="67297"/>
                </a:lnTo>
                <a:lnTo>
                  <a:pt x="3034596" y="73975"/>
                </a:lnTo>
                <a:lnTo>
                  <a:pt x="3081148" y="80904"/>
                </a:lnTo>
                <a:lnTo>
                  <a:pt x="3125426" y="88075"/>
                </a:lnTo>
                <a:lnTo>
                  <a:pt x="3167357" y="95480"/>
                </a:lnTo>
                <a:lnTo>
                  <a:pt x="3206873" y="103110"/>
                </a:lnTo>
                <a:lnTo>
                  <a:pt x="3278373" y="119007"/>
                </a:lnTo>
                <a:lnTo>
                  <a:pt x="3339362" y="135697"/>
                </a:lnTo>
                <a:lnTo>
                  <a:pt x="3389277" y="153107"/>
                </a:lnTo>
                <a:lnTo>
                  <a:pt x="3427553" y="171167"/>
                </a:lnTo>
                <a:lnTo>
                  <a:pt x="3461911" y="199320"/>
                </a:lnTo>
                <a:lnTo>
                  <a:pt x="3468624" y="218694"/>
                </a:lnTo>
                <a:lnTo>
                  <a:pt x="3466934" y="228435"/>
                </a:lnTo>
                <a:lnTo>
                  <a:pt x="3427553" y="266220"/>
                </a:lnTo>
                <a:lnTo>
                  <a:pt x="3389277" y="284280"/>
                </a:lnTo>
                <a:lnTo>
                  <a:pt x="3339362" y="301690"/>
                </a:lnTo>
                <a:lnTo>
                  <a:pt x="3278373" y="318380"/>
                </a:lnTo>
                <a:lnTo>
                  <a:pt x="3206873" y="334277"/>
                </a:lnTo>
                <a:lnTo>
                  <a:pt x="3167357" y="341907"/>
                </a:lnTo>
                <a:lnTo>
                  <a:pt x="3125426" y="349312"/>
                </a:lnTo>
                <a:lnTo>
                  <a:pt x="3081148" y="356483"/>
                </a:lnTo>
                <a:lnTo>
                  <a:pt x="3034596" y="363412"/>
                </a:lnTo>
                <a:lnTo>
                  <a:pt x="2985839" y="370090"/>
                </a:lnTo>
                <a:lnTo>
                  <a:pt x="2934947" y="376508"/>
                </a:lnTo>
                <a:lnTo>
                  <a:pt x="2881992" y="382656"/>
                </a:lnTo>
                <a:lnTo>
                  <a:pt x="2827044" y="388526"/>
                </a:lnTo>
                <a:lnTo>
                  <a:pt x="2770172" y="394110"/>
                </a:lnTo>
                <a:lnTo>
                  <a:pt x="2711449" y="399397"/>
                </a:lnTo>
                <a:lnTo>
                  <a:pt x="2650944" y="404380"/>
                </a:lnTo>
                <a:lnTo>
                  <a:pt x="2588727" y="409049"/>
                </a:lnTo>
                <a:lnTo>
                  <a:pt x="2524870" y="413396"/>
                </a:lnTo>
                <a:lnTo>
                  <a:pt x="2459443" y="417412"/>
                </a:lnTo>
                <a:lnTo>
                  <a:pt x="2392515" y="421087"/>
                </a:lnTo>
                <a:lnTo>
                  <a:pt x="2324159" y="424413"/>
                </a:lnTo>
                <a:lnTo>
                  <a:pt x="2254444" y="427382"/>
                </a:lnTo>
                <a:lnTo>
                  <a:pt x="2183440" y="429983"/>
                </a:lnTo>
                <a:lnTo>
                  <a:pt x="2111218" y="432208"/>
                </a:lnTo>
                <a:lnTo>
                  <a:pt x="2037850" y="434049"/>
                </a:lnTo>
                <a:lnTo>
                  <a:pt x="1963404" y="435496"/>
                </a:lnTo>
                <a:lnTo>
                  <a:pt x="1887952" y="436541"/>
                </a:lnTo>
                <a:lnTo>
                  <a:pt x="1811565" y="437174"/>
                </a:lnTo>
                <a:lnTo>
                  <a:pt x="1734311" y="437388"/>
                </a:lnTo>
                <a:lnTo>
                  <a:pt x="1657058" y="437174"/>
                </a:lnTo>
                <a:lnTo>
                  <a:pt x="1580671" y="436541"/>
                </a:lnTo>
                <a:lnTo>
                  <a:pt x="1505219" y="435496"/>
                </a:lnTo>
                <a:lnTo>
                  <a:pt x="1430773" y="434049"/>
                </a:lnTo>
                <a:lnTo>
                  <a:pt x="1357405" y="432208"/>
                </a:lnTo>
                <a:lnTo>
                  <a:pt x="1285183" y="429983"/>
                </a:lnTo>
                <a:lnTo>
                  <a:pt x="1214179" y="427382"/>
                </a:lnTo>
                <a:lnTo>
                  <a:pt x="1144464" y="424413"/>
                </a:lnTo>
                <a:lnTo>
                  <a:pt x="1076108" y="421087"/>
                </a:lnTo>
                <a:lnTo>
                  <a:pt x="1009180" y="417412"/>
                </a:lnTo>
                <a:lnTo>
                  <a:pt x="943753" y="413396"/>
                </a:lnTo>
                <a:lnTo>
                  <a:pt x="879896" y="409049"/>
                </a:lnTo>
                <a:lnTo>
                  <a:pt x="817679" y="404380"/>
                </a:lnTo>
                <a:lnTo>
                  <a:pt x="757174" y="399397"/>
                </a:lnTo>
                <a:lnTo>
                  <a:pt x="698451" y="394110"/>
                </a:lnTo>
                <a:lnTo>
                  <a:pt x="641579" y="388526"/>
                </a:lnTo>
                <a:lnTo>
                  <a:pt x="586631" y="382656"/>
                </a:lnTo>
                <a:lnTo>
                  <a:pt x="533676" y="376508"/>
                </a:lnTo>
                <a:lnTo>
                  <a:pt x="482784" y="370090"/>
                </a:lnTo>
                <a:lnTo>
                  <a:pt x="434027" y="363412"/>
                </a:lnTo>
                <a:lnTo>
                  <a:pt x="387475" y="356483"/>
                </a:lnTo>
                <a:lnTo>
                  <a:pt x="343197" y="349312"/>
                </a:lnTo>
                <a:lnTo>
                  <a:pt x="301266" y="341907"/>
                </a:lnTo>
                <a:lnTo>
                  <a:pt x="261750" y="334277"/>
                </a:lnTo>
                <a:lnTo>
                  <a:pt x="190250" y="318380"/>
                </a:lnTo>
                <a:lnTo>
                  <a:pt x="129261" y="301690"/>
                </a:lnTo>
                <a:lnTo>
                  <a:pt x="79346" y="284280"/>
                </a:lnTo>
                <a:lnTo>
                  <a:pt x="41070" y="266220"/>
                </a:lnTo>
                <a:lnTo>
                  <a:pt x="6712" y="238067"/>
                </a:lnTo>
                <a:lnTo>
                  <a:pt x="0" y="218694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045B71D-644C-4EBD-B505-97BAFA44A293}"/>
              </a:ext>
            </a:extLst>
          </p:cNvPr>
          <p:cNvSpPr txBox="1">
            <a:spLocks/>
          </p:cNvSpPr>
          <p:nvPr/>
        </p:nvSpPr>
        <p:spPr>
          <a:xfrm>
            <a:off x="2746260" y="507052"/>
            <a:ext cx="6699480" cy="4537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ЗАПОЛНЕНИЕ ПРОТОКОЛОВ ДОПИНГ-КОНТРОЛЯ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213B72FD-EFE6-42FB-A6D7-F3905514CF41}"/>
              </a:ext>
            </a:extLst>
          </p:cNvPr>
          <p:cNvSpPr/>
          <p:nvPr/>
        </p:nvSpPr>
        <p:spPr>
          <a:xfrm>
            <a:off x="2127293" y="4800600"/>
            <a:ext cx="3176270" cy="312420"/>
          </a:xfrm>
          <a:custGeom>
            <a:avLst/>
            <a:gdLst/>
            <a:ahLst/>
            <a:cxnLst/>
            <a:rect l="l" t="t" r="r" b="b"/>
            <a:pathLst>
              <a:path w="3176270" h="312420">
                <a:moveTo>
                  <a:pt x="0" y="156210"/>
                </a:moveTo>
                <a:lnTo>
                  <a:pt x="30366" y="125664"/>
                </a:lnTo>
                <a:lnTo>
                  <a:pt x="67232" y="111108"/>
                </a:lnTo>
                <a:lnTo>
                  <a:pt x="117583" y="97126"/>
                </a:lnTo>
                <a:lnTo>
                  <a:pt x="180692" y="83789"/>
                </a:lnTo>
                <a:lnTo>
                  <a:pt x="255830" y="71169"/>
                </a:lnTo>
                <a:lnTo>
                  <a:pt x="297683" y="65150"/>
                </a:lnTo>
                <a:lnTo>
                  <a:pt x="342270" y="59338"/>
                </a:lnTo>
                <a:lnTo>
                  <a:pt x="389501" y="53740"/>
                </a:lnTo>
                <a:lnTo>
                  <a:pt x="439285" y="48367"/>
                </a:lnTo>
                <a:lnTo>
                  <a:pt x="491530" y="43227"/>
                </a:lnTo>
                <a:lnTo>
                  <a:pt x="546146" y="38329"/>
                </a:lnTo>
                <a:lnTo>
                  <a:pt x="603041" y="33681"/>
                </a:lnTo>
                <a:lnTo>
                  <a:pt x="662125" y="29294"/>
                </a:lnTo>
                <a:lnTo>
                  <a:pt x="723308" y="25176"/>
                </a:lnTo>
                <a:lnTo>
                  <a:pt x="786496" y="21335"/>
                </a:lnTo>
                <a:lnTo>
                  <a:pt x="851601" y="17782"/>
                </a:lnTo>
                <a:lnTo>
                  <a:pt x="918531" y="14524"/>
                </a:lnTo>
                <a:lnTo>
                  <a:pt x="987194" y="11572"/>
                </a:lnTo>
                <a:lnTo>
                  <a:pt x="1057501" y="8933"/>
                </a:lnTo>
                <a:lnTo>
                  <a:pt x="1129359" y="6616"/>
                </a:lnTo>
                <a:lnTo>
                  <a:pt x="1202679" y="4632"/>
                </a:lnTo>
                <a:lnTo>
                  <a:pt x="1277368" y="2988"/>
                </a:lnTo>
                <a:lnTo>
                  <a:pt x="1353337" y="1694"/>
                </a:lnTo>
                <a:lnTo>
                  <a:pt x="1430493" y="759"/>
                </a:lnTo>
                <a:lnTo>
                  <a:pt x="1508747" y="191"/>
                </a:lnTo>
                <a:lnTo>
                  <a:pt x="1588008" y="0"/>
                </a:lnTo>
                <a:lnTo>
                  <a:pt x="1667268" y="191"/>
                </a:lnTo>
                <a:lnTo>
                  <a:pt x="1745522" y="759"/>
                </a:lnTo>
                <a:lnTo>
                  <a:pt x="1822678" y="1694"/>
                </a:lnTo>
                <a:lnTo>
                  <a:pt x="1898647" y="2988"/>
                </a:lnTo>
                <a:lnTo>
                  <a:pt x="1973336" y="4632"/>
                </a:lnTo>
                <a:lnTo>
                  <a:pt x="2046656" y="6616"/>
                </a:lnTo>
                <a:lnTo>
                  <a:pt x="2118514" y="8933"/>
                </a:lnTo>
                <a:lnTo>
                  <a:pt x="2188821" y="11572"/>
                </a:lnTo>
                <a:lnTo>
                  <a:pt x="2257484" y="14524"/>
                </a:lnTo>
                <a:lnTo>
                  <a:pt x="2324414" y="17782"/>
                </a:lnTo>
                <a:lnTo>
                  <a:pt x="2389519" y="21336"/>
                </a:lnTo>
                <a:lnTo>
                  <a:pt x="2452707" y="25176"/>
                </a:lnTo>
                <a:lnTo>
                  <a:pt x="2513890" y="29294"/>
                </a:lnTo>
                <a:lnTo>
                  <a:pt x="2572974" y="33681"/>
                </a:lnTo>
                <a:lnTo>
                  <a:pt x="2629869" y="38329"/>
                </a:lnTo>
                <a:lnTo>
                  <a:pt x="2684485" y="43227"/>
                </a:lnTo>
                <a:lnTo>
                  <a:pt x="2736730" y="48367"/>
                </a:lnTo>
                <a:lnTo>
                  <a:pt x="2786514" y="53740"/>
                </a:lnTo>
                <a:lnTo>
                  <a:pt x="2833745" y="59338"/>
                </a:lnTo>
                <a:lnTo>
                  <a:pt x="2878332" y="65150"/>
                </a:lnTo>
                <a:lnTo>
                  <a:pt x="2920185" y="71169"/>
                </a:lnTo>
                <a:lnTo>
                  <a:pt x="2959212" y="77385"/>
                </a:lnTo>
                <a:lnTo>
                  <a:pt x="3028427" y="90372"/>
                </a:lnTo>
                <a:lnTo>
                  <a:pt x="3085248" y="104041"/>
                </a:lnTo>
                <a:lnTo>
                  <a:pt x="3128947" y="118319"/>
                </a:lnTo>
                <a:lnTo>
                  <a:pt x="3168303" y="140722"/>
                </a:lnTo>
                <a:lnTo>
                  <a:pt x="3176016" y="156210"/>
                </a:lnTo>
                <a:lnTo>
                  <a:pt x="3174072" y="164003"/>
                </a:lnTo>
                <a:lnTo>
                  <a:pt x="3128947" y="194100"/>
                </a:lnTo>
                <a:lnTo>
                  <a:pt x="3085248" y="208378"/>
                </a:lnTo>
                <a:lnTo>
                  <a:pt x="3028427" y="222047"/>
                </a:lnTo>
                <a:lnTo>
                  <a:pt x="2959212" y="235034"/>
                </a:lnTo>
                <a:lnTo>
                  <a:pt x="2920185" y="241250"/>
                </a:lnTo>
                <a:lnTo>
                  <a:pt x="2878332" y="247269"/>
                </a:lnTo>
                <a:lnTo>
                  <a:pt x="2833745" y="253081"/>
                </a:lnTo>
                <a:lnTo>
                  <a:pt x="2786514" y="258679"/>
                </a:lnTo>
                <a:lnTo>
                  <a:pt x="2736730" y="264052"/>
                </a:lnTo>
                <a:lnTo>
                  <a:pt x="2684485" y="269192"/>
                </a:lnTo>
                <a:lnTo>
                  <a:pt x="2629869" y="274090"/>
                </a:lnTo>
                <a:lnTo>
                  <a:pt x="2572974" y="278738"/>
                </a:lnTo>
                <a:lnTo>
                  <a:pt x="2513890" y="283125"/>
                </a:lnTo>
                <a:lnTo>
                  <a:pt x="2452707" y="287243"/>
                </a:lnTo>
                <a:lnTo>
                  <a:pt x="2389519" y="291084"/>
                </a:lnTo>
                <a:lnTo>
                  <a:pt x="2324414" y="294637"/>
                </a:lnTo>
                <a:lnTo>
                  <a:pt x="2257484" y="297895"/>
                </a:lnTo>
                <a:lnTo>
                  <a:pt x="2188821" y="300847"/>
                </a:lnTo>
                <a:lnTo>
                  <a:pt x="2118514" y="303486"/>
                </a:lnTo>
                <a:lnTo>
                  <a:pt x="2046656" y="305803"/>
                </a:lnTo>
                <a:lnTo>
                  <a:pt x="1973336" y="307787"/>
                </a:lnTo>
                <a:lnTo>
                  <a:pt x="1898647" y="309431"/>
                </a:lnTo>
                <a:lnTo>
                  <a:pt x="1822678" y="310725"/>
                </a:lnTo>
                <a:lnTo>
                  <a:pt x="1745522" y="311660"/>
                </a:lnTo>
                <a:lnTo>
                  <a:pt x="1667268" y="312228"/>
                </a:lnTo>
                <a:lnTo>
                  <a:pt x="1588008" y="312420"/>
                </a:lnTo>
                <a:lnTo>
                  <a:pt x="1508747" y="312228"/>
                </a:lnTo>
                <a:lnTo>
                  <a:pt x="1430493" y="311660"/>
                </a:lnTo>
                <a:lnTo>
                  <a:pt x="1353337" y="310725"/>
                </a:lnTo>
                <a:lnTo>
                  <a:pt x="1277368" y="309431"/>
                </a:lnTo>
                <a:lnTo>
                  <a:pt x="1202679" y="307787"/>
                </a:lnTo>
                <a:lnTo>
                  <a:pt x="1129359" y="305803"/>
                </a:lnTo>
                <a:lnTo>
                  <a:pt x="1057501" y="303486"/>
                </a:lnTo>
                <a:lnTo>
                  <a:pt x="987194" y="300847"/>
                </a:lnTo>
                <a:lnTo>
                  <a:pt x="918531" y="297895"/>
                </a:lnTo>
                <a:lnTo>
                  <a:pt x="851601" y="294637"/>
                </a:lnTo>
                <a:lnTo>
                  <a:pt x="786496" y="291083"/>
                </a:lnTo>
                <a:lnTo>
                  <a:pt x="723308" y="287243"/>
                </a:lnTo>
                <a:lnTo>
                  <a:pt x="662125" y="283125"/>
                </a:lnTo>
                <a:lnTo>
                  <a:pt x="603041" y="278738"/>
                </a:lnTo>
                <a:lnTo>
                  <a:pt x="546146" y="274090"/>
                </a:lnTo>
                <a:lnTo>
                  <a:pt x="491530" y="269192"/>
                </a:lnTo>
                <a:lnTo>
                  <a:pt x="439285" y="264052"/>
                </a:lnTo>
                <a:lnTo>
                  <a:pt x="389501" y="258679"/>
                </a:lnTo>
                <a:lnTo>
                  <a:pt x="342270" y="253081"/>
                </a:lnTo>
                <a:lnTo>
                  <a:pt x="297683" y="247269"/>
                </a:lnTo>
                <a:lnTo>
                  <a:pt x="255830" y="241250"/>
                </a:lnTo>
                <a:lnTo>
                  <a:pt x="216803" y="235034"/>
                </a:lnTo>
                <a:lnTo>
                  <a:pt x="147588" y="222047"/>
                </a:lnTo>
                <a:lnTo>
                  <a:pt x="90767" y="208378"/>
                </a:lnTo>
                <a:lnTo>
                  <a:pt x="47068" y="194100"/>
                </a:lnTo>
                <a:lnTo>
                  <a:pt x="7712" y="171697"/>
                </a:lnTo>
                <a:lnTo>
                  <a:pt x="0" y="15621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27655-74D1-4150-8D1C-D82064CD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066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B050"/>
                </a:solidFill>
              </a:rPr>
              <a:t>Онлайн обучение</a:t>
            </a:r>
            <a:br>
              <a:rPr lang="ru-RU" sz="4800" b="1" dirty="0">
                <a:solidFill>
                  <a:srgbClr val="00B050"/>
                </a:solidFill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www.rusada.triagonal.net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F33B36D9-523E-4862-BA23-B5BBB1129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8344" r="40659" b="16075"/>
          <a:stretch/>
        </p:blipFill>
        <p:spPr bwMode="auto">
          <a:xfrm>
            <a:off x="31750" y="1520825"/>
            <a:ext cx="8051800" cy="527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Рисунок 2">
            <a:extLst>
              <a:ext uri="{FF2B5EF4-FFF2-40B4-BE49-F238E27FC236}">
                <a16:creationId xmlns:a16="http://schemas.microsoft.com/office/drawing/2014/main" id="{1FE56AE1-B0A7-4105-9BC0-A220947A4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24802" r="35236" b="26900"/>
          <a:stretch>
            <a:fillRect/>
          </a:stretch>
        </p:blipFill>
        <p:spPr bwMode="auto">
          <a:xfrm>
            <a:off x="8918575" y="4264025"/>
            <a:ext cx="30448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Объект 3">
            <a:extLst>
              <a:ext uri="{FF2B5EF4-FFF2-40B4-BE49-F238E27FC236}">
                <a16:creationId xmlns:a16="http://schemas.microsoft.com/office/drawing/2014/main" id="{76909720-5133-4FC4-89E7-46D9D43DB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30861" r="54475" b="21410"/>
          <a:stretch>
            <a:fillRect/>
          </a:stretch>
        </p:blipFill>
        <p:spPr>
          <a:xfrm>
            <a:off x="8183563" y="1503363"/>
            <a:ext cx="3405187" cy="2760662"/>
          </a:xfrm>
        </p:spPr>
      </p:pic>
    </p:spTree>
    <p:extLst>
      <p:ext uri="{BB962C8B-B14F-4D97-AF65-F5344CB8AC3E}">
        <p14:creationId xmlns:p14="http://schemas.microsoft.com/office/powerpoint/2010/main" val="3768023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92316BF-24B8-4ADE-ADB0-19B2643B9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11" y="4390325"/>
            <a:ext cx="3039297" cy="24295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101AAF-38CC-4DD4-B478-8E82D995C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337492"/>
            <a:ext cx="2689444" cy="192103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76400" y="1066800"/>
            <a:ext cx="8703286" cy="2357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C2074E-DCE9-4FB7-8AE4-4B7DA002C1F2}"/>
              </a:ext>
            </a:extLst>
          </p:cNvPr>
          <p:cNvSpPr/>
          <p:nvPr/>
        </p:nvSpPr>
        <p:spPr>
          <a:xfrm>
            <a:off x="2344113" y="1940599"/>
            <a:ext cx="302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Прибытие на пункт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Заполнение протокола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89B26A-E191-40B6-AB84-D0A7B436B18A}"/>
              </a:ext>
            </a:extLst>
          </p:cNvPr>
          <p:cNvSpPr/>
          <p:nvPr/>
        </p:nvSpPr>
        <p:spPr>
          <a:xfrm>
            <a:off x="6094055" y="2070576"/>
            <a:ext cx="2427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Выбор мочеприемника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674BE2D-E057-447F-82D7-29B4C9B646C6}"/>
              </a:ext>
            </a:extLst>
          </p:cNvPr>
          <p:cNvSpPr txBox="1">
            <a:spLocks/>
          </p:cNvSpPr>
          <p:nvPr/>
        </p:nvSpPr>
        <p:spPr>
          <a:xfrm>
            <a:off x="8465707" y="3854308"/>
            <a:ext cx="2492167" cy="3986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Сдача пробы мочи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56A9EEA5-1954-424E-A6AD-D415D8C5F488}"/>
              </a:ext>
            </a:extLst>
          </p:cNvPr>
          <p:cNvSpPr/>
          <p:nvPr/>
        </p:nvSpPr>
        <p:spPr>
          <a:xfrm>
            <a:off x="5510485" y="2097282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07C591C0-6F1A-4173-9989-256276E20B05}"/>
              </a:ext>
            </a:extLst>
          </p:cNvPr>
          <p:cNvSpPr txBox="1">
            <a:spLocks/>
          </p:cNvSpPr>
          <p:nvPr/>
        </p:nvSpPr>
        <p:spPr>
          <a:xfrm>
            <a:off x="3348767" y="489924"/>
            <a:ext cx="6248400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2800" b="1" i="0">
                <a:solidFill>
                  <a:srgbClr val="021A88"/>
                </a:solidFill>
                <a:latin typeface="Constantia"/>
                <a:ea typeface="+mj-ea"/>
                <a:cs typeface="Constantia"/>
              </a:defRPr>
            </a:lvl1pPr>
          </a:lstStyle>
          <a:p>
            <a:r>
              <a:rPr lang="ru-RU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ПРОЦЕДУРА ОТБОРА ПРОБ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DD6DF3-E254-423B-8D61-018A18BAF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61" y="1396194"/>
            <a:ext cx="2492166" cy="16747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29267-012F-4AC4-B651-91961B38D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17" y="4390325"/>
            <a:ext cx="2394033" cy="1991981"/>
          </a:xfrm>
          <a:prstGeom prst="rect">
            <a:avLst/>
          </a:prstGeom>
        </p:spPr>
      </p:pic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6A0C447F-2F2D-431D-91D3-3F438D2DC192}"/>
              </a:ext>
            </a:extLst>
          </p:cNvPr>
          <p:cNvSpPr/>
          <p:nvPr/>
        </p:nvSpPr>
        <p:spPr>
          <a:xfrm rot="5400000">
            <a:off x="9457114" y="3359532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248CD691-2C6E-473D-852F-03B36E826EB9}"/>
              </a:ext>
            </a:extLst>
          </p:cNvPr>
          <p:cNvSpPr/>
          <p:nvPr/>
        </p:nvSpPr>
        <p:spPr>
          <a:xfrm rot="10800000">
            <a:off x="7885451" y="5091684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B23ABFAE-F876-4F13-860D-8A2C9E3BF344}"/>
              </a:ext>
            </a:extLst>
          </p:cNvPr>
          <p:cNvSpPr txBox="1">
            <a:spLocks/>
          </p:cNvSpPr>
          <p:nvPr/>
        </p:nvSpPr>
        <p:spPr>
          <a:xfrm>
            <a:off x="5278665" y="4996848"/>
            <a:ext cx="2492166" cy="44610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Проверка комплекта </a:t>
            </a:r>
          </a:p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для упаковки пробы</a:t>
            </a:r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A1A7B569-FD51-44C0-A320-0085BD49AEBD}"/>
              </a:ext>
            </a:extLst>
          </p:cNvPr>
          <p:cNvSpPr/>
          <p:nvPr/>
        </p:nvSpPr>
        <p:spPr>
          <a:xfrm rot="10800000">
            <a:off x="2148339" y="5172161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DC74F1CC-0FC8-4450-A418-30D3CA446BAB}"/>
              </a:ext>
            </a:extLst>
          </p:cNvPr>
          <p:cNvSpPr txBox="1">
            <a:spLocks/>
          </p:cNvSpPr>
          <p:nvPr/>
        </p:nvSpPr>
        <p:spPr>
          <a:xfrm>
            <a:off x="257238" y="5040494"/>
            <a:ext cx="2492167" cy="3986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821174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665A8F8-391D-42E2-9520-A48312BDE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60" y="4584872"/>
            <a:ext cx="1890017" cy="21063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410339E-7B11-4475-99F7-6F64105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75" y="4111127"/>
            <a:ext cx="2672299" cy="20849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B99275D-8682-454C-96EC-8559E0D4C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10" y="985124"/>
            <a:ext cx="1804552" cy="27134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C1719A0-6603-4EF7-9BB5-7477A4750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85" y="1337518"/>
            <a:ext cx="2316510" cy="19056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398600-70C7-4BBB-B2C4-5895616ED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4" y="1381949"/>
            <a:ext cx="2659094" cy="212558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76400" y="1066800"/>
            <a:ext cx="8703286" cy="2357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6A0C447F-2F2D-431D-91D3-3F438D2DC192}"/>
              </a:ext>
            </a:extLst>
          </p:cNvPr>
          <p:cNvSpPr/>
          <p:nvPr/>
        </p:nvSpPr>
        <p:spPr>
          <a:xfrm rot="5400000">
            <a:off x="9963646" y="3815899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248CD691-2C6E-473D-852F-03B36E826EB9}"/>
              </a:ext>
            </a:extLst>
          </p:cNvPr>
          <p:cNvSpPr/>
          <p:nvPr/>
        </p:nvSpPr>
        <p:spPr>
          <a:xfrm rot="10800000">
            <a:off x="8774419" y="5175739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A1A7B569-FD51-44C0-A320-0085BD49AEBD}"/>
              </a:ext>
            </a:extLst>
          </p:cNvPr>
          <p:cNvSpPr/>
          <p:nvPr/>
        </p:nvSpPr>
        <p:spPr>
          <a:xfrm rot="10800000">
            <a:off x="4092567" y="5163998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Стрелка: изогнутая вверх 23">
            <a:extLst>
              <a:ext uri="{FF2B5EF4-FFF2-40B4-BE49-F238E27FC236}">
                <a16:creationId xmlns:a16="http://schemas.microsoft.com/office/drawing/2014/main" id="{EE9B3AEE-7D71-415C-95B0-58B443BA606C}"/>
              </a:ext>
            </a:extLst>
          </p:cNvPr>
          <p:cNvSpPr/>
          <p:nvPr/>
        </p:nvSpPr>
        <p:spPr>
          <a:xfrm rot="10800000">
            <a:off x="3305994" y="2049290"/>
            <a:ext cx="454572" cy="102168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DB719E0D-2B86-45DB-984A-9A3CA659BF9F}"/>
              </a:ext>
            </a:extLst>
          </p:cNvPr>
          <p:cNvSpPr/>
          <p:nvPr/>
        </p:nvSpPr>
        <p:spPr>
          <a:xfrm>
            <a:off x="3348767" y="1943034"/>
            <a:ext cx="512776" cy="278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Звезда: 5 точек 25">
            <a:extLst>
              <a:ext uri="{FF2B5EF4-FFF2-40B4-BE49-F238E27FC236}">
                <a16:creationId xmlns:a16="http://schemas.microsoft.com/office/drawing/2014/main" id="{019CC81C-4034-4304-AF45-876421C9200F}"/>
              </a:ext>
            </a:extLst>
          </p:cNvPr>
          <p:cNvSpPr/>
          <p:nvPr/>
        </p:nvSpPr>
        <p:spPr>
          <a:xfrm>
            <a:off x="3305993" y="3159466"/>
            <a:ext cx="220932" cy="17453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B5ABA05-7888-4082-A649-AD50CCF4A35E}"/>
              </a:ext>
            </a:extLst>
          </p:cNvPr>
          <p:cNvSpPr txBox="1">
            <a:spLocks/>
          </p:cNvSpPr>
          <p:nvPr/>
        </p:nvSpPr>
        <p:spPr>
          <a:xfrm>
            <a:off x="2268440" y="3639197"/>
            <a:ext cx="2387450" cy="25766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Промежуточная </a:t>
            </a:r>
          </a:p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проба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7554650-E9AD-405C-892D-529707059C67}"/>
              </a:ext>
            </a:extLst>
          </p:cNvPr>
          <p:cNvSpPr txBox="1">
            <a:spLocks/>
          </p:cNvSpPr>
          <p:nvPr/>
        </p:nvSpPr>
        <p:spPr>
          <a:xfrm>
            <a:off x="3503344" y="1853749"/>
            <a:ext cx="2434360" cy="3741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Розлив пробы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19B4FCE-5FCB-4AA8-869A-A2D9F81D1A42}"/>
              </a:ext>
            </a:extLst>
          </p:cNvPr>
          <p:cNvSpPr txBox="1">
            <a:spLocks/>
          </p:cNvSpPr>
          <p:nvPr/>
        </p:nvSpPr>
        <p:spPr>
          <a:xfrm>
            <a:off x="7767513" y="1853749"/>
            <a:ext cx="2387449" cy="34349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Упаковка пробы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E859240-B3B7-414A-9C06-D46FD080666F}"/>
              </a:ext>
            </a:extLst>
          </p:cNvPr>
          <p:cNvSpPr txBox="1">
            <a:spLocks/>
          </p:cNvSpPr>
          <p:nvPr/>
        </p:nvSpPr>
        <p:spPr>
          <a:xfrm>
            <a:off x="6212202" y="5329165"/>
            <a:ext cx="2992089" cy="20249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Заполнение протокола </a:t>
            </a:r>
          </a:p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допинг-контроля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0DD8E25-A096-41FD-8442-C69F3C21629C}"/>
              </a:ext>
            </a:extLst>
          </p:cNvPr>
          <p:cNvSpPr/>
          <p:nvPr/>
        </p:nvSpPr>
        <p:spPr>
          <a:xfrm>
            <a:off x="1228263" y="5006583"/>
            <a:ext cx="304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Завершение заполнения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протокола допинг-контроля</a:t>
            </a:r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A89776B0-452C-4E43-ADA8-4AADA037538A}"/>
              </a:ext>
            </a:extLst>
          </p:cNvPr>
          <p:cNvSpPr/>
          <p:nvPr/>
        </p:nvSpPr>
        <p:spPr>
          <a:xfrm>
            <a:off x="7604614" y="1940810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8D12D39B-3411-4743-B74F-5EDB7A92E14E}"/>
              </a:ext>
            </a:extLst>
          </p:cNvPr>
          <p:cNvSpPr txBox="1">
            <a:spLocks/>
          </p:cNvSpPr>
          <p:nvPr/>
        </p:nvSpPr>
        <p:spPr>
          <a:xfrm>
            <a:off x="8955771" y="4416743"/>
            <a:ext cx="2672299" cy="21384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Проверка плотности мочи</a:t>
            </a:r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A3FAA13C-1725-40D2-BEE1-57A497476546}"/>
              </a:ext>
            </a:extLst>
          </p:cNvPr>
          <p:cNvSpPr/>
          <p:nvPr/>
        </p:nvSpPr>
        <p:spPr>
          <a:xfrm rot="10800000">
            <a:off x="976680" y="5149334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94C373F6-AF84-4351-9768-FC104B91C29B}"/>
              </a:ext>
            </a:extLst>
          </p:cNvPr>
          <p:cNvSpPr txBox="1">
            <a:spLocks/>
          </p:cNvSpPr>
          <p:nvPr/>
        </p:nvSpPr>
        <p:spPr>
          <a:xfrm>
            <a:off x="130057" y="5031734"/>
            <a:ext cx="952161" cy="3986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cs typeface="Calibri" panose="020F0502020204030204" pitchFamily="34" charset="0"/>
              </a:rPr>
              <a:t>Далее</a:t>
            </a:r>
            <a:endParaRPr lang="ru-RU" sz="16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64DAAD31-5D4F-43CB-8FDF-0479C5689D86}"/>
              </a:ext>
            </a:extLst>
          </p:cNvPr>
          <p:cNvSpPr txBox="1">
            <a:spLocks/>
          </p:cNvSpPr>
          <p:nvPr/>
        </p:nvSpPr>
        <p:spPr>
          <a:xfrm>
            <a:off x="3348767" y="489924"/>
            <a:ext cx="6248400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2800" b="1" i="0">
                <a:solidFill>
                  <a:srgbClr val="021A88"/>
                </a:solidFill>
                <a:latin typeface="Constantia"/>
                <a:ea typeface="+mj-ea"/>
                <a:cs typeface="Constantia"/>
              </a:defRPr>
            </a:lvl1pPr>
          </a:lstStyle>
          <a:p>
            <a:r>
              <a:rPr lang="ru-RU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ПРОЦЕДУРА ОТБОРА ПРОБ</a:t>
            </a:r>
          </a:p>
        </p:txBody>
      </p:sp>
    </p:spTree>
    <p:extLst>
      <p:ext uri="{BB962C8B-B14F-4D97-AF65-F5344CB8AC3E}">
        <p14:creationId xmlns:p14="http://schemas.microsoft.com/office/powerpoint/2010/main" val="3086355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76400" y="685800"/>
            <a:ext cx="8703286" cy="23574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0C77CE-1F3A-4330-8DE3-735D25655183}"/>
              </a:ext>
            </a:extLst>
          </p:cNvPr>
          <p:cNvSpPr/>
          <p:nvPr/>
        </p:nvSpPr>
        <p:spPr>
          <a:xfrm>
            <a:off x="4887845" y="3009574"/>
            <a:ext cx="304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Завершение процедуры допинг-контроля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8A046992-1ABD-4C75-ACA8-ED3DB0523D54}"/>
              </a:ext>
            </a:extLst>
          </p:cNvPr>
          <p:cNvSpPr/>
          <p:nvPr/>
        </p:nvSpPr>
        <p:spPr>
          <a:xfrm>
            <a:off x="4079475" y="3173746"/>
            <a:ext cx="458447" cy="256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8274FC-7700-4F7E-B468-8334B0A90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85" y="2362200"/>
            <a:ext cx="4107163" cy="24642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7A9C9EE-5193-46BC-9CA4-56C36DA45E20}"/>
              </a:ext>
            </a:extLst>
          </p:cNvPr>
          <p:cNvSpPr/>
          <p:nvPr/>
        </p:nvSpPr>
        <p:spPr>
          <a:xfrm>
            <a:off x="687587" y="3009574"/>
            <a:ext cx="304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Завершение заполнения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протокола допинг-контроля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F0B90C4-F5AB-4D8E-990D-DF366A109B93}"/>
              </a:ext>
            </a:extLst>
          </p:cNvPr>
          <p:cNvSpPr txBox="1">
            <a:spLocks/>
          </p:cNvSpPr>
          <p:nvPr/>
        </p:nvSpPr>
        <p:spPr>
          <a:xfrm>
            <a:off x="3348767" y="489924"/>
            <a:ext cx="6248400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2800" b="1" i="0">
                <a:solidFill>
                  <a:srgbClr val="021A88"/>
                </a:solidFill>
                <a:latin typeface="Constantia"/>
                <a:ea typeface="+mj-ea"/>
                <a:cs typeface="Constantia"/>
              </a:defRPr>
            </a:lvl1pPr>
          </a:lstStyle>
          <a:p>
            <a:r>
              <a:rPr lang="ru-RU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ПРОЦЕДУРА ОТБОРА ПРОБ</a:t>
            </a:r>
          </a:p>
        </p:txBody>
      </p:sp>
    </p:spTree>
    <p:extLst>
      <p:ext uri="{BB962C8B-B14F-4D97-AF65-F5344CB8AC3E}">
        <p14:creationId xmlns:p14="http://schemas.microsoft.com/office/powerpoint/2010/main" val="1656629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5395" y="473419"/>
            <a:ext cx="4601210" cy="4012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spc="-1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ПРОМЕЖУТОЧНАЯ</a:t>
            </a:r>
            <a:r>
              <a:rPr lang="ru-RU" sz="2800" b="1" spc="-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6044" y="1736229"/>
            <a:ext cx="11039912" cy="3385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06755" indent="-342900">
              <a:spcBef>
                <a:spcPts val="1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spc="-5" dirty="0">
                <a:latin typeface="+mj-lt"/>
                <a:cs typeface="Calibri" panose="020F0502020204030204" pitchFamily="34" charset="0"/>
              </a:rPr>
              <a:t>Если </a:t>
            </a:r>
            <a:r>
              <a:rPr lang="ru-RU" sz="3200" spc="-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недостаточно объема </a:t>
            </a:r>
            <a:r>
              <a:rPr lang="ru-RU" spc="-5" dirty="0">
                <a:latin typeface="+mj-lt"/>
                <a:cs typeface="Calibri" panose="020F0502020204030204" pitchFamily="34" charset="0"/>
              </a:rPr>
              <a:t>сданной пробы (менее 90 мл)</a:t>
            </a:r>
          </a:p>
          <a:p>
            <a:pPr marL="355600" marR="706755" indent="-342900">
              <a:spcBef>
                <a:spcPts val="1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spc="-5" dirty="0">
                <a:latin typeface="+mj-lt"/>
                <a:cs typeface="Calibri" panose="020F0502020204030204" pitchFamily="34" charset="0"/>
              </a:rPr>
              <a:t>В</a:t>
            </a:r>
            <a:r>
              <a:rPr spc="-5" dirty="0" err="1">
                <a:latin typeface="+mj-lt"/>
                <a:cs typeface="Calibri" panose="020F0502020204030204" pitchFamily="34" charset="0"/>
              </a:rPr>
              <a:t>ремя</a:t>
            </a:r>
            <a:r>
              <a:rPr spc="-80" dirty="0">
                <a:latin typeface="+mj-lt"/>
                <a:cs typeface="Calibri" panose="020F0502020204030204" pitchFamily="34" charset="0"/>
              </a:rPr>
              <a:t> </a:t>
            </a:r>
            <a:r>
              <a:rPr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между</a:t>
            </a:r>
            <a:r>
              <a:rPr sz="3200" spc="-10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попытками</a:t>
            </a:r>
            <a:r>
              <a:rPr sz="3200" spc="-1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pc="-20" dirty="0">
                <a:latin typeface="+mj-lt"/>
                <a:cs typeface="Calibri" panose="020F0502020204030204" pitchFamily="34" charset="0"/>
              </a:rPr>
              <a:t>сдачи</a:t>
            </a:r>
            <a:r>
              <a:rPr spc="-70" dirty="0">
                <a:latin typeface="+mj-lt"/>
                <a:cs typeface="Calibri" panose="020F0502020204030204" pitchFamily="34" charset="0"/>
              </a:rPr>
              <a:t> </a:t>
            </a:r>
            <a:r>
              <a:rPr dirty="0">
                <a:latin typeface="+mj-lt"/>
                <a:cs typeface="Calibri" panose="020F0502020204030204" pitchFamily="34" charset="0"/>
              </a:rPr>
              <a:t>пробы</a:t>
            </a:r>
            <a:r>
              <a:rPr spc="-90" dirty="0">
                <a:latin typeface="+mj-lt"/>
                <a:cs typeface="Calibri" panose="020F0502020204030204" pitchFamily="34" charset="0"/>
              </a:rPr>
              <a:t> </a:t>
            </a:r>
            <a:r>
              <a:rPr spc="-10" dirty="0">
                <a:latin typeface="+mj-lt"/>
                <a:cs typeface="Calibri" panose="020F0502020204030204" pitchFamily="34" charset="0"/>
              </a:rPr>
              <a:t>спортсмен</a:t>
            </a:r>
            <a:r>
              <a:rPr spc="-75" dirty="0">
                <a:latin typeface="+mj-lt"/>
                <a:cs typeface="Calibri" panose="020F0502020204030204" pitchFamily="34" charset="0"/>
              </a:rPr>
              <a:t> </a:t>
            </a:r>
            <a:r>
              <a:rPr spc="-10" dirty="0" err="1">
                <a:latin typeface="+mj-lt"/>
                <a:cs typeface="Calibri" panose="020F0502020204030204" pitchFamily="34" charset="0"/>
              </a:rPr>
              <a:t>проводит</a:t>
            </a:r>
            <a:r>
              <a:rPr spc="-105" dirty="0">
                <a:latin typeface="+mj-lt"/>
                <a:cs typeface="Calibri" panose="020F0502020204030204" pitchFamily="34" charset="0"/>
              </a:rPr>
              <a:t> </a:t>
            </a:r>
            <a:r>
              <a:rPr dirty="0">
                <a:latin typeface="+mj-lt"/>
                <a:cs typeface="Calibri" panose="020F0502020204030204" pitchFamily="34" charset="0"/>
              </a:rPr>
              <a:t>в </a:t>
            </a:r>
            <a:r>
              <a:rPr spc="-20" dirty="0">
                <a:latin typeface="+mj-lt"/>
                <a:cs typeface="Calibri" panose="020F0502020204030204" pitchFamily="34" charset="0"/>
              </a:rPr>
              <a:t>комнате </a:t>
            </a:r>
            <a:r>
              <a:rPr spc="-10" dirty="0">
                <a:latin typeface="+mj-lt"/>
                <a:cs typeface="Calibri" panose="020F0502020204030204" pitchFamily="34" charset="0"/>
              </a:rPr>
              <a:t>ожидания </a:t>
            </a:r>
            <a:r>
              <a:rPr sz="3200" spc="-2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под </a:t>
            </a:r>
            <a:r>
              <a:rPr sz="3200" spc="-5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присмотром</a:t>
            </a:r>
            <a:r>
              <a:rPr sz="3200" spc="-26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z="3200" spc="-5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шаперона</a:t>
            </a:r>
            <a:endParaRPr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pPr marL="355600" marR="936625" indent="-342900">
              <a:spcBef>
                <a:spcPts val="48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spc="-5" dirty="0">
                <a:latin typeface="+mj-lt"/>
                <a:cs typeface="Calibri" panose="020F0502020204030204" pitchFamily="34" charset="0"/>
              </a:rPr>
              <a:t>К</a:t>
            </a:r>
            <a:r>
              <a:rPr spc="-5" dirty="0" err="1">
                <a:latin typeface="+mj-lt"/>
                <a:cs typeface="Calibri" panose="020F0502020204030204" pitchFamily="34" charset="0"/>
              </a:rPr>
              <a:t>аждый</a:t>
            </a:r>
            <a:r>
              <a:rPr spc="-60" dirty="0">
                <a:latin typeface="+mj-lt"/>
                <a:cs typeface="Calibri" panose="020F0502020204030204" pitchFamily="34" charset="0"/>
              </a:rPr>
              <a:t> </a:t>
            </a:r>
            <a:r>
              <a:rPr spc="-5" dirty="0">
                <a:latin typeface="+mj-lt"/>
                <a:cs typeface="Calibri" panose="020F0502020204030204" pitchFamily="34" charset="0"/>
              </a:rPr>
              <a:t>раз</a:t>
            </a:r>
            <a:r>
              <a:rPr spc="-60" dirty="0">
                <a:latin typeface="+mj-lt"/>
                <a:cs typeface="Calibri" panose="020F0502020204030204" pitchFamily="34" charset="0"/>
              </a:rPr>
              <a:t> </a:t>
            </a:r>
            <a:r>
              <a:rPr spc="-10" dirty="0">
                <a:latin typeface="+mj-lt"/>
                <a:cs typeface="Calibri" panose="020F0502020204030204" pitchFamily="34" charset="0"/>
              </a:rPr>
              <a:t>спортсмен</a:t>
            </a:r>
            <a:r>
              <a:rPr spc="-70" dirty="0">
                <a:latin typeface="+mj-lt"/>
                <a:cs typeface="Calibri" panose="020F0502020204030204" pitchFamily="34" charset="0"/>
              </a:rPr>
              <a:t> </a:t>
            </a:r>
            <a:r>
              <a:rPr spc="-15" dirty="0">
                <a:latin typeface="+mj-lt"/>
                <a:cs typeface="Calibri" panose="020F0502020204030204" pitchFamily="34" charset="0"/>
              </a:rPr>
              <a:t>начинает</a:t>
            </a:r>
            <a:r>
              <a:rPr spc="-90" dirty="0">
                <a:latin typeface="+mj-lt"/>
                <a:cs typeface="Calibri" panose="020F0502020204030204" pitchFamily="34" charset="0"/>
              </a:rPr>
              <a:t> </a:t>
            </a:r>
            <a:r>
              <a:rPr spc="-15" dirty="0">
                <a:latin typeface="+mj-lt"/>
                <a:cs typeface="Calibri" panose="020F0502020204030204" pitchFamily="34" charset="0"/>
              </a:rPr>
              <a:t>выполнять</a:t>
            </a:r>
            <a:r>
              <a:rPr spc="-100" dirty="0">
                <a:latin typeface="+mj-lt"/>
                <a:cs typeface="Calibri" panose="020F0502020204030204" pitchFamily="34" charset="0"/>
              </a:rPr>
              <a:t> </a:t>
            </a:r>
            <a:r>
              <a:rPr spc="-15" dirty="0">
                <a:latin typeface="+mj-lt"/>
                <a:cs typeface="Calibri" panose="020F0502020204030204" pitchFamily="34" charset="0"/>
              </a:rPr>
              <a:t>все</a:t>
            </a:r>
            <a:r>
              <a:rPr spc="-125" dirty="0">
                <a:latin typeface="+mj-lt"/>
                <a:cs typeface="Calibri" panose="020F0502020204030204" pitchFamily="34" charset="0"/>
              </a:rPr>
              <a:t> </a:t>
            </a:r>
            <a:r>
              <a:rPr spc="-5" dirty="0">
                <a:latin typeface="+mj-lt"/>
                <a:cs typeface="Calibri" panose="020F0502020204030204" pitchFamily="34" charset="0"/>
              </a:rPr>
              <a:t>действия</a:t>
            </a:r>
            <a:r>
              <a:rPr spc="-95" dirty="0">
                <a:latin typeface="+mj-lt"/>
                <a:cs typeface="Calibri" panose="020F0502020204030204" pitchFamily="34" charset="0"/>
              </a:rPr>
              <a:t> </a:t>
            </a:r>
            <a:r>
              <a:rPr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с </a:t>
            </a:r>
            <a:r>
              <a:rPr sz="3200" spc="-5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момента</a:t>
            </a:r>
            <a:r>
              <a:rPr sz="3200" spc="-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z="3200" spc="-5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выбора</a:t>
            </a:r>
            <a:r>
              <a:rPr sz="3200" spc="-204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sz="3200" spc="-5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мочеприемника</a:t>
            </a:r>
            <a:endParaRPr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pPr marL="355600" marR="5080" indent="-342900">
              <a:spcBef>
                <a:spcPts val="48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dirty="0">
                <a:latin typeface="+mj-lt"/>
                <a:cs typeface="Calibri" panose="020F0502020204030204" pitchFamily="34" charset="0"/>
              </a:rPr>
              <a:t>П</a:t>
            </a:r>
            <a:r>
              <a:rPr dirty="0" err="1">
                <a:latin typeface="+mj-lt"/>
                <a:cs typeface="Calibri" panose="020F0502020204030204" pitchFamily="34" charset="0"/>
              </a:rPr>
              <a:t>роба</a:t>
            </a:r>
            <a:r>
              <a:rPr dirty="0">
                <a:latin typeface="+mj-lt"/>
                <a:cs typeface="Calibri" panose="020F0502020204030204" pitchFamily="34" charset="0"/>
              </a:rPr>
              <a:t> с первой </a:t>
            </a:r>
            <a:r>
              <a:rPr spc="-5" dirty="0">
                <a:latin typeface="+mj-lt"/>
                <a:cs typeface="Calibri" panose="020F0502020204030204" pitchFamily="34" charset="0"/>
              </a:rPr>
              <a:t>(первых) попыток </a:t>
            </a:r>
            <a:r>
              <a:rPr sz="3200" spc="-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смешивается </a:t>
            </a:r>
            <a:r>
              <a:rPr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с </a:t>
            </a:r>
            <a:r>
              <a:rPr sz="3200" spc="-5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последней</a:t>
            </a:r>
            <a:r>
              <a:rPr spc="-5" dirty="0">
                <a:latin typeface="+mj-lt"/>
                <a:cs typeface="Calibri" panose="020F0502020204030204" pitchFamily="34" charset="0"/>
              </a:rPr>
              <a:t>, </a:t>
            </a:r>
            <a:r>
              <a:rPr dirty="0">
                <a:latin typeface="+mj-lt"/>
                <a:cs typeface="Calibri" panose="020F0502020204030204" pitchFamily="34" charset="0"/>
              </a:rPr>
              <a:t>и  </a:t>
            </a:r>
            <a:r>
              <a:rPr spc="-10" dirty="0">
                <a:latin typeface="+mj-lt"/>
                <a:cs typeface="Calibri" panose="020F0502020204030204" pitchFamily="34" charset="0"/>
              </a:rPr>
              <a:t>если</a:t>
            </a:r>
            <a:r>
              <a:rPr spc="-90" dirty="0">
                <a:latin typeface="+mj-lt"/>
                <a:cs typeface="Calibri" panose="020F0502020204030204" pitchFamily="34" charset="0"/>
              </a:rPr>
              <a:t> </a:t>
            </a:r>
            <a:r>
              <a:rPr dirty="0">
                <a:latin typeface="+mj-lt"/>
                <a:cs typeface="Calibri" panose="020F0502020204030204" pitchFamily="34" charset="0"/>
              </a:rPr>
              <a:t>ее</a:t>
            </a:r>
            <a:r>
              <a:rPr spc="-114" dirty="0">
                <a:latin typeface="+mj-lt"/>
                <a:cs typeface="Calibri" panose="020F0502020204030204" pitchFamily="34" charset="0"/>
              </a:rPr>
              <a:t> </a:t>
            </a:r>
            <a:r>
              <a:rPr spc="-5" dirty="0">
                <a:latin typeface="+mj-lt"/>
                <a:cs typeface="Calibri" panose="020F0502020204030204" pitchFamily="34" charset="0"/>
              </a:rPr>
              <a:t>объем</a:t>
            </a:r>
            <a:r>
              <a:rPr spc="-114" dirty="0">
                <a:latin typeface="+mj-lt"/>
                <a:cs typeface="Calibri" panose="020F0502020204030204" pitchFamily="34" charset="0"/>
              </a:rPr>
              <a:t> </a:t>
            </a:r>
            <a:r>
              <a:rPr spc="-15" dirty="0">
                <a:latin typeface="+mj-lt"/>
                <a:cs typeface="Calibri" panose="020F0502020204030204" pitchFamily="34" charset="0"/>
              </a:rPr>
              <a:t>достаточен,</a:t>
            </a:r>
            <a:r>
              <a:rPr spc="-75" dirty="0">
                <a:latin typeface="+mj-lt"/>
                <a:cs typeface="Calibri" panose="020F0502020204030204" pitchFamily="34" charset="0"/>
              </a:rPr>
              <a:t> </a:t>
            </a:r>
            <a:r>
              <a:rPr spc="-5" dirty="0">
                <a:latin typeface="+mj-lt"/>
                <a:cs typeface="Calibri" panose="020F0502020204030204" pitchFamily="34" charset="0"/>
              </a:rPr>
              <a:t>процедура</a:t>
            </a:r>
            <a:r>
              <a:rPr spc="-80" dirty="0">
                <a:latin typeface="+mj-lt"/>
                <a:cs typeface="Calibri" panose="020F0502020204030204" pitchFamily="34" charset="0"/>
              </a:rPr>
              <a:t> </a:t>
            </a:r>
            <a:r>
              <a:rPr spc="-20" dirty="0">
                <a:latin typeface="+mj-lt"/>
                <a:cs typeface="Calibri" panose="020F0502020204030204" pitchFamily="34" charset="0"/>
              </a:rPr>
              <a:t>продолжается</a:t>
            </a:r>
            <a:r>
              <a:rPr spc="-85" dirty="0">
                <a:latin typeface="+mj-lt"/>
                <a:cs typeface="Calibri" panose="020F0502020204030204" pitchFamily="34" charset="0"/>
              </a:rPr>
              <a:t> </a:t>
            </a:r>
            <a:r>
              <a:rPr dirty="0">
                <a:latin typeface="+mj-lt"/>
                <a:cs typeface="Calibri" panose="020F0502020204030204" pitchFamily="34" charset="0"/>
              </a:rPr>
              <a:t>в</a:t>
            </a:r>
            <a:r>
              <a:rPr spc="-60" dirty="0">
                <a:latin typeface="+mj-lt"/>
                <a:cs typeface="Calibri" panose="020F0502020204030204" pitchFamily="34" charset="0"/>
              </a:rPr>
              <a:t> </a:t>
            </a:r>
            <a:r>
              <a:rPr spc="-5" dirty="0">
                <a:latin typeface="+mj-lt"/>
                <a:cs typeface="Calibri" panose="020F0502020204030204" pitchFamily="34" charset="0"/>
              </a:rPr>
              <a:t>стандартном  режиме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5395" y="543059"/>
            <a:ext cx="4601210" cy="4012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ДОПОЛНИТЕЛЬНАЯ</a:t>
            </a:r>
            <a:r>
              <a:rPr lang="ru-RU" sz="2800" b="1" spc="-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ПРОБА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7622" y="2759586"/>
            <a:ext cx="10396756" cy="1338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706755" indent="-285750">
              <a:spcBef>
                <a:spcPts val="1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плотность пробы не соответствует </a:t>
            </a:r>
            <a:r>
              <a:rPr lang="ru-RU" sz="32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минимальному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требуемому значению</a:t>
            </a:r>
          </a:p>
          <a:p>
            <a:pPr marL="298450" marR="936625" indent="-285750">
              <a:spcBef>
                <a:spcPts val="48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по ряду факторов ИДК может принять решение </a:t>
            </a:r>
            <a:r>
              <a:rPr lang="ru-RU" sz="32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отобрать еще одну пробу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у спортсмена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17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2410" y="409674"/>
            <a:ext cx="6647180" cy="4012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ОСОБЕННОСТИ СДАЧИ ПРОБЫ КРОВИ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14275" y="1937245"/>
            <a:ext cx="9563450" cy="2983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cs typeface="Calibri" panose="020F0502020204030204" pitchFamily="34" charset="0"/>
              </a:rPr>
              <a:t>при сдаче пробы крови выжидается </a:t>
            </a:r>
            <a:r>
              <a:rPr lang="ru-RU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интервал от 30 минут до 2 часов </a:t>
            </a:r>
            <a:r>
              <a:rPr lang="ru-RU" dirty="0">
                <a:latin typeface="+mj-lt"/>
                <a:cs typeface="Calibri" panose="020F0502020204030204" pitchFamily="34" charset="0"/>
              </a:rPr>
              <a:t>в зависимости от типа анализа после окончания любой физической нагрузки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cs typeface="Calibri" panose="020F0502020204030204" pitchFamily="34" charset="0"/>
              </a:rPr>
              <a:t>10 минут </a:t>
            </a:r>
            <a:r>
              <a:rPr lang="ru-RU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в сидячем положении </a:t>
            </a:r>
            <a:r>
              <a:rPr lang="ru-RU" dirty="0">
                <a:latin typeface="+mj-lt"/>
                <a:cs typeface="Calibri" panose="020F0502020204030204" pitchFamily="34" charset="0"/>
              </a:rPr>
              <a:t>перед сдачей пробы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cs typeface="Calibri" panose="020F0502020204030204" pitchFamily="34" charset="0"/>
              </a:rPr>
              <a:t>пробу можно сдавать в лежачем положении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cs typeface="Calibri" panose="020F0502020204030204" pitchFamily="34" charset="0"/>
              </a:rPr>
              <a:t>максимальное </a:t>
            </a:r>
            <a:r>
              <a:rPr lang="ru-RU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количество попыток прокола </a:t>
            </a:r>
            <a:r>
              <a:rPr lang="ru-RU" dirty="0">
                <a:latin typeface="+mj-lt"/>
                <a:cs typeface="Calibri" panose="020F0502020204030204" pitchFamily="34" charset="0"/>
              </a:rPr>
              <a:t>при заборе крови - </a:t>
            </a:r>
            <a:r>
              <a:rPr lang="ru-RU" sz="32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3</a:t>
            </a:r>
            <a:endParaRPr lang="ru-RU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108710" y="514350"/>
            <a:ext cx="9144000" cy="92295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B050"/>
                </a:solidFill>
                <a:latin typeface="Constantia" pitchFamily="18" charset="0"/>
                <a:ea typeface="+mj-ea"/>
                <a:cs typeface="+mj-cs"/>
              </a:rPr>
              <a:t>ОТВЕТСТВЕННОСТЬ СПОРТСМЕНА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690" y="1237153"/>
            <a:ext cx="101727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Ответственность спортсмена в случае нарушения антидопинговых правил:</a:t>
            </a:r>
          </a:p>
          <a:p>
            <a:pPr>
              <a:buClr>
                <a:srgbClr val="FF0000"/>
              </a:buClr>
            </a:pPr>
            <a:endParaRPr lang="ru-RU" sz="1100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Дисквалификация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Лишение спортсмена заработанных медалей, призов и очков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Финансовые санкции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Расторжение трудового договора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7180" y="3788990"/>
            <a:ext cx="11658600" cy="187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ahoma" charset="0"/>
                <a:ea typeface="Tahoma" charset="0"/>
                <a:cs typeface="Tahoma" charset="0"/>
              </a:rPr>
              <a:t>Некоторые нарушения антидопинговых правил могут повлечь за собой уголовную ответственность!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ahoma" charset="0"/>
                <a:ea typeface="Tahoma" charset="0"/>
                <a:cs typeface="Tahoma" charset="0"/>
              </a:rPr>
              <a:t>(Статья 234 УК РФ «Незаконный оборот сильнодействующих или ядовитых веществ в целях сбыта» и Статья 226.1 «Контрабанда»).</a:t>
            </a:r>
          </a:p>
        </p:txBody>
      </p:sp>
    </p:spTree>
    <p:extLst>
      <p:ext uri="{BB962C8B-B14F-4D97-AF65-F5344CB8AC3E}">
        <p14:creationId xmlns:p14="http://schemas.microsoft.com/office/powerpoint/2010/main" val="420098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232400" y="4437063"/>
            <a:ext cx="467995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1DA838"/>
              </a:buClr>
              <a:defRPr/>
            </a:pPr>
            <a:endParaRPr lang="ru-RU" dirty="0">
              <a:latin typeface="Constantia" pitchFamily="18" charset="0"/>
              <a:cs typeface="Arial" charset="0"/>
            </a:endParaRP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ru-RU" dirty="0">
                <a:cs typeface="Arial" charset="0"/>
              </a:rPr>
              <a:t> </a:t>
            </a: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  <a:defRPr/>
            </a:pPr>
            <a:endParaRPr lang="ru-RU" sz="3200" dirty="0"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63975" y="1052513"/>
            <a:ext cx="367188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420565" y="348414"/>
            <a:ext cx="1219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en-US" sz="2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ВОЗМОЖНЫЕ САНКЦИИ</a:t>
            </a:r>
            <a:endParaRPr lang="ru-RU" sz="28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037" name="Прямоугольник 14"/>
          <p:cNvSpPr>
            <a:spLocks noChangeArrowheads="1"/>
          </p:cNvSpPr>
          <p:nvPr/>
        </p:nvSpPr>
        <p:spPr bwMode="auto">
          <a:xfrm>
            <a:off x="3810000" y="29670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00492" y="1164390"/>
          <a:ext cx="7963511" cy="517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4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453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B050"/>
                          </a:solidFill>
                          <a:latin typeface="+mn-lt"/>
                        </a:rPr>
                        <a:t>Вид</a:t>
                      </a:r>
                      <a:r>
                        <a:rPr lang="ru-RU" sz="16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 нарушения</a:t>
                      </a:r>
                      <a:endParaRPr lang="ru-RU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B050"/>
                          </a:solidFill>
                          <a:latin typeface="+mn-lt"/>
                        </a:rPr>
                        <a:t>Стандартная</a:t>
                      </a:r>
                      <a:r>
                        <a:rPr lang="ru-RU" sz="16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 санкция</a:t>
                      </a:r>
                      <a:endParaRPr lang="ru-RU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Наличие в пробе запрещенной</a:t>
                      </a:r>
                      <a:r>
                        <a:rPr lang="ru-RU" sz="1600" baseline="0" dirty="0">
                          <a:latin typeface="+mn-lt"/>
                        </a:rPr>
                        <a:t> субстанции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4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5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Использование</a:t>
                      </a:r>
                      <a:r>
                        <a:rPr lang="ru-RU" sz="1600" baseline="0" dirty="0">
                          <a:latin typeface="+mn-lt"/>
                        </a:rPr>
                        <a:t> или попытка использования запрещенной субстанции или метода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4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76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Уклонение, отказ</a:t>
                      </a:r>
                      <a:r>
                        <a:rPr lang="ru-RU" sz="1600" b="1" baseline="0" dirty="0">
                          <a:latin typeface="+mn-lt"/>
                        </a:rPr>
                        <a:t> или неявка на процедуру сдачи пробы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4</a:t>
                      </a:r>
                      <a:r>
                        <a:rPr lang="ru-RU" sz="1600" b="1" baseline="0" dirty="0">
                          <a:latin typeface="+mn-lt"/>
                        </a:rPr>
                        <a:t> года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159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+mn-lt"/>
                        </a:rPr>
                        <a:t>Нарушение порядка</a:t>
                      </a:r>
                      <a:r>
                        <a:rPr lang="ru-RU" sz="1600" b="0" baseline="0" dirty="0">
                          <a:latin typeface="+mn-lt"/>
                        </a:rPr>
                        <a:t> предоставления информации о местонахождении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+mn-lt"/>
                        </a:rPr>
                        <a:t>2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Фальсификация</a:t>
                      </a:r>
                      <a:r>
                        <a:rPr lang="ru-RU" sz="1600" b="1" baseline="0" dirty="0">
                          <a:latin typeface="+mn-lt"/>
                        </a:rPr>
                        <a:t> или попытка фальсификации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4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Обладание запрещенной субстанции или методом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4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Распространение или попытка</a:t>
                      </a:r>
                      <a:r>
                        <a:rPr lang="ru-RU" sz="1600" baseline="0" dirty="0">
                          <a:latin typeface="+mn-lt"/>
                        </a:rPr>
                        <a:t> распространения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От 4 лет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Назначение</a:t>
                      </a:r>
                      <a:r>
                        <a:rPr lang="ru-RU" sz="1600" baseline="0" dirty="0">
                          <a:latin typeface="+mn-lt"/>
                        </a:rPr>
                        <a:t> или попытка назначения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От 4 лет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45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Соучастие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От 2 до 4 лет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82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Запрещенное</a:t>
                      </a:r>
                      <a:r>
                        <a:rPr lang="ru-RU" sz="1600" baseline="0" dirty="0">
                          <a:latin typeface="+mn-lt"/>
                        </a:rPr>
                        <a:t> сотрудничество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2 года</a:t>
                      </a:r>
                    </a:p>
                  </a:txBody>
                  <a:tcPr marL="91448" marR="91448" marT="45707" marB="4570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11" y="2064631"/>
            <a:ext cx="1895897" cy="25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9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>
          <a:xfrm>
            <a:off x="1487488" y="-14288"/>
            <a:ext cx="9144000" cy="6207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>
                <a:solidFill>
                  <a:srgbClr val="00B050"/>
                </a:solidFill>
                <a:latin typeface="+mn-lt"/>
              </a:rPr>
              <a:t>САНКЦИИ К ПЕРСОНАЛУ СПОРТСМЕНА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425" y="765175"/>
            <a:ext cx="4679950" cy="172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Спортивная дисквалификация на срок  от 4 лет до пожизненного</a:t>
            </a:r>
          </a:p>
          <a:p>
            <a:pPr algn="ctr">
              <a:defRPr/>
            </a:pP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32400" y="765175"/>
            <a:ext cx="6408738" cy="39512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Уголовная ответственность:</a:t>
            </a:r>
          </a:p>
          <a:p>
            <a:pPr algn="ctr">
              <a:buFont typeface="Arial" charset="0"/>
              <a:buNone/>
              <a:defRPr/>
            </a:pP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Статья 226</a:t>
            </a:r>
            <a:r>
              <a:rPr lang="en-US" altLang="ru-RU" sz="2000" b="1" dirty="0">
                <a:solidFill>
                  <a:schemeClr val="tx1"/>
                </a:solidFill>
                <a:cs typeface="Arial" charset="0"/>
              </a:rPr>
              <a:t>.1</a:t>
            </a: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. </a:t>
            </a: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Контрабанда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Статья 230.1. </a:t>
            </a: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Склонение спортсмена к использованию субстанций и (или) методов, запрещенных для использования в спорте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Статья 230.2. </a:t>
            </a: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Использование в отношении спортсмена субстанций и (или) методов, запрещенных для использования в спорте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Статья 234. </a:t>
            </a:r>
            <a:r>
              <a:rPr lang="ru-RU" sz="2000" dirty="0">
                <a:solidFill>
                  <a:schemeClr val="tx1"/>
                </a:solidFill>
              </a:rPr>
              <a:t>Незаконный оборот сильнодействующих или ядовитых веществ в целях сбыта</a:t>
            </a:r>
            <a:endParaRPr lang="ru-RU" altLang="ru-RU" sz="2000" dirty="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ru-RU" altLang="ru-RU" sz="2000" dirty="0">
              <a:solidFill>
                <a:schemeClr val="tx1"/>
              </a:solidFill>
              <a:cs typeface="Arial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altLang="ru-RU" sz="2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9425" y="2636838"/>
            <a:ext cx="4679950" cy="35290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Административная ответственность:</a:t>
            </a:r>
          </a:p>
          <a:p>
            <a:pPr algn="ctr">
              <a:buFont typeface="Arial" charset="0"/>
              <a:buNone/>
              <a:defRPr/>
            </a:pP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Статья 6.18 </a:t>
            </a: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КоАП РФ. Нарушение установленных законодательством о физической культуре и спорте требований о предотвращении допинга в спорте и борьбе с ним</a:t>
            </a: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32400" y="4868863"/>
            <a:ext cx="6408738" cy="12969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Санкции по трудовому законодательству:</a:t>
            </a:r>
          </a:p>
          <a:p>
            <a:pPr algn="ctr">
              <a:buFont typeface="Arial" charset="0"/>
              <a:buNone/>
              <a:defRPr/>
            </a:pPr>
            <a:endParaRPr lang="ru-RU" altLang="ru-RU" sz="2000" b="1" dirty="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r>
              <a:rPr lang="ru-RU" altLang="ru-RU" sz="2000" dirty="0">
                <a:solidFill>
                  <a:schemeClr val="tx1"/>
                </a:solidFill>
                <a:cs typeface="Arial" charset="0"/>
              </a:rPr>
              <a:t>Расторжение трудового договора </a:t>
            </a:r>
          </a:p>
        </p:txBody>
      </p:sp>
    </p:spTree>
    <p:extLst>
      <p:ext uri="{BB962C8B-B14F-4D97-AF65-F5344CB8AC3E}">
        <p14:creationId xmlns:p14="http://schemas.microsoft.com/office/powerpoint/2010/main" val="20132985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B7C6FC23-67A3-44BD-99E8-52A5C7A4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-21294"/>
            <a:ext cx="9585435" cy="134559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</a:rPr>
              <a:t>СПИСОК ПЕРСОНАЛА СПОРТСМЕНА, ОТБЫВАЮЩЕГО ДИСКВАЛИФИКАЦИЮ ПО РЕШЕНИЮ ОБЩЕРОССИЙСКИХ</a:t>
            </a:r>
            <a:br>
              <a:rPr lang="ru-RU" altLang="ru-RU" sz="2400" b="1" dirty="0">
                <a:solidFill>
                  <a:srgbClr val="FF0000"/>
                </a:solidFill>
              </a:rPr>
            </a:br>
            <a:r>
              <a:rPr lang="ru-RU" altLang="ru-RU" sz="2400" b="1" dirty="0">
                <a:solidFill>
                  <a:srgbClr val="FF0000"/>
                </a:solidFill>
              </a:rPr>
              <a:t>И МЕЖДУНАРОДНЫХ ФЕДЕРАЦИЙ ПО ВИДАМ СПОРТА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2F717-FA47-4DA1-8FF4-15597A150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179"/>
            <a:ext cx="12090963" cy="56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53C012AF-0CFE-4E2B-BD41-F5A2134F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ru-RU" altLang="ru-RU" sz="4000" b="1">
                <a:solidFill>
                  <a:srgbClr val="00B050"/>
                </a:solidFill>
              </a:rPr>
              <a:t>2курса = 2 сертификата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7801408C-415E-4625-919E-CB693AFB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9718" r="53104" b="59419"/>
          <a:stretch>
            <a:fillRect/>
          </a:stretch>
        </p:blipFill>
        <p:spPr bwMode="auto">
          <a:xfrm>
            <a:off x="47625" y="836613"/>
            <a:ext cx="6408738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F6ECC58C-B1BD-4C4F-AAF6-CE44B521F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981" t="13401" r="21320" b="13743"/>
          <a:stretch>
            <a:fillRect/>
          </a:stretch>
        </p:blipFill>
        <p:spPr bwMode="auto">
          <a:xfrm>
            <a:off x="5375275" y="2016125"/>
            <a:ext cx="6816725" cy="48418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10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241D6907-E323-B04B-8BFB-A42B59FB07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810" y="1015362"/>
            <a:ext cx="11350869" cy="45719"/>
          </a:xfrm>
          <a:prstGeom prst="rect">
            <a:avLst/>
          </a:prstGeom>
        </p:spPr>
      </p:pic>
      <p:sp>
        <p:nvSpPr>
          <p:cNvPr id="6" name="Цель">
            <a:extLst>
              <a:ext uri="{FF2B5EF4-FFF2-40B4-BE49-F238E27FC236}">
                <a16:creationId xmlns:a16="http://schemas.microsoft.com/office/drawing/2014/main" id="{5AF52282-DAB6-F24F-8AAB-BE28EC5A47CE}"/>
              </a:ext>
            </a:extLst>
          </p:cNvPr>
          <p:cNvSpPr txBox="1"/>
          <p:nvPr/>
        </p:nvSpPr>
        <p:spPr>
          <a:xfrm>
            <a:off x="-450095" y="1210958"/>
            <a:ext cx="1055187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600" b="1">
                <a:solidFill>
                  <a:srgbClr val="021B8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3200" dirty="0"/>
              <a:t>Халатность спортсмена и/или его окружения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657ED-8C51-7944-8AB9-3B3BA95C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9" y="2232724"/>
            <a:ext cx="28575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03553-D17A-934B-9EA1-6A13EBA441F1}"/>
              </a:ext>
            </a:extLst>
          </p:cNvPr>
          <p:cNvSpPr txBox="1"/>
          <p:nvPr/>
        </p:nvSpPr>
        <p:spPr>
          <a:xfrm>
            <a:off x="658806" y="5376503"/>
            <a:ext cx="3934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cs typeface="Arial Hebrew" pitchFamily="2" charset="-79"/>
              </a:rPr>
              <a:t>Михаил </a:t>
            </a:r>
            <a:r>
              <a:rPr lang="ru-RU" sz="2800" b="1" dirty="0" err="1">
                <a:cs typeface="Arial Hebrew" pitchFamily="2" charset="-79"/>
              </a:rPr>
              <a:t>Алоян</a:t>
            </a:r>
            <a:r>
              <a:rPr lang="ru-RU" sz="2800" b="1" dirty="0">
                <a:cs typeface="Arial Hebrew" pitchFamily="2" charset="-79"/>
              </a:rPr>
              <a:t> </a:t>
            </a:r>
            <a:r>
              <a:rPr lang="ru-RU" dirty="0">
                <a:cs typeface="Arial Hebrew" pitchFamily="2" charset="-79"/>
              </a:rPr>
              <a:t>(бокс, Россия)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78E83-2435-7749-A9C2-0C5C3AF633A7}"/>
              </a:ext>
            </a:extLst>
          </p:cNvPr>
          <p:cNvSpPr txBox="1"/>
          <p:nvPr/>
        </p:nvSpPr>
        <p:spPr>
          <a:xfrm>
            <a:off x="5741081" y="3245975"/>
            <a:ext cx="487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cs typeface="Arial Hebrew" pitchFamily="2" charset="-79"/>
              </a:rPr>
              <a:t>ТУАМИНОГЕПТАН</a:t>
            </a:r>
          </a:p>
        </p:txBody>
      </p:sp>
    </p:spTree>
    <p:extLst>
      <p:ext uri="{BB962C8B-B14F-4D97-AF65-F5344CB8AC3E}">
        <p14:creationId xmlns:p14="http://schemas.microsoft.com/office/powerpoint/2010/main" val="1366024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0657" y="199390"/>
            <a:ext cx="625221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AF50"/>
                </a:solidFill>
                <a:latin typeface="Calibri"/>
                <a:cs typeface="Calibri"/>
              </a:rPr>
              <a:t>Адрес </a:t>
            </a:r>
            <a:r>
              <a:rPr sz="4000" spc="-10" dirty="0">
                <a:solidFill>
                  <a:srgbClr val="00AF50"/>
                </a:solidFill>
                <a:latin typeface="Calibri"/>
                <a:cs typeface="Calibri"/>
              </a:rPr>
              <a:t>сервиса:</a:t>
            </a:r>
            <a:r>
              <a:rPr sz="4000" spc="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4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list.rusada.ru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1" y="1217676"/>
            <a:ext cx="9143999" cy="5640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525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7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1546332"/>
            <a:ext cx="8513152" cy="3428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49289" y="1824386"/>
            <a:ext cx="8703286" cy="42527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2060"/>
                </a:solidFill>
              </a:rPr>
              <a:t>ЗАПРЕЩЕННЫЙ СПИСОК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43672" y="3140969"/>
            <a:ext cx="5310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r>
              <a:rPr lang="ru-RU" b="1" dirty="0">
                <a:latin typeface="Constantia" pitchFamily="18" charset="0"/>
                <a:cs typeface="Times New Roman" pitchFamily="18" charset="0"/>
              </a:rPr>
              <a:t>ПУБЛИКУЕТСЯ С 2004 г. </a:t>
            </a: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r>
              <a:rPr lang="ru-RU" b="1" dirty="0">
                <a:solidFill>
                  <a:srgbClr val="00B050"/>
                </a:solidFill>
                <a:latin typeface="Constantia" pitchFamily="18" charset="0"/>
                <a:cs typeface="Times New Roman" pitchFamily="18" charset="0"/>
              </a:rPr>
              <a:t>ОСЕНЬЮ</a:t>
            </a: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endParaRPr lang="ru-RU" b="1" dirty="0">
              <a:solidFill>
                <a:srgbClr val="00B05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endParaRPr lang="ru-RU" b="1" dirty="0">
              <a:solidFill>
                <a:srgbClr val="00B05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endParaRPr lang="ru-RU" b="1" dirty="0">
              <a:solidFill>
                <a:srgbClr val="00B050"/>
              </a:solidFill>
              <a:latin typeface="Constantia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r>
              <a:rPr lang="ru-RU" b="1" dirty="0">
                <a:latin typeface="Constantia" pitchFamily="18" charset="0"/>
                <a:cs typeface="Times New Roman" pitchFamily="18" charset="0"/>
              </a:rPr>
              <a:t>РЕГУЛЯРНОЕ ОБНОВЛЕНИЕ – </a:t>
            </a:r>
          </a:p>
          <a:p>
            <a:pPr algn="ctr">
              <a:spcBef>
                <a:spcPct val="0"/>
              </a:spcBef>
              <a:tabLst>
                <a:tab pos="365125" algn="l"/>
              </a:tabLst>
              <a:defRPr/>
            </a:pPr>
            <a:r>
              <a:rPr lang="ru-RU" b="1" dirty="0">
                <a:solidFill>
                  <a:srgbClr val="00B050"/>
                </a:solidFill>
                <a:latin typeface="Constantia" pitchFamily="18" charset="0"/>
                <a:cs typeface="Times New Roman" pitchFamily="18" charset="0"/>
              </a:rPr>
              <a:t>НЕ МЕНЕЕ 1 РАЗА В ГОД</a:t>
            </a:r>
          </a:p>
        </p:txBody>
      </p:sp>
    </p:spTree>
    <p:extLst>
      <p:ext uri="{BB962C8B-B14F-4D97-AF65-F5344CB8AC3E}">
        <p14:creationId xmlns:p14="http://schemas.microsoft.com/office/powerpoint/2010/main" val="2638301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1546332"/>
            <a:ext cx="8513152" cy="3428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49289" y="1824386"/>
            <a:ext cx="8703286" cy="42527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2060"/>
                </a:solidFill>
              </a:rPr>
              <a:t>ТЕРАПЕВТИЧЕСКОЕ ИСПОЛЬЗОВАНИЕ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07180" y="2603655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625616"/>
            <a:ext cx="787061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49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1546332"/>
            <a:ext cx="8513152" cy="3428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49289" y="1824386"/>
            <a:ext cx="8703286" cy="42527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2060"/>
                </a:solidFill>
              </a:rPr>
              <a:t>ТЕРАПЕВТИЧЕСКОЕ ИСПОЛЬЗОВАНИЕ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9424" y="2780929"/>
            <a:ext cx="84735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МЕДИЦИНСКИЕ ДАННЫЕ  </a:t>
            </a:r>
          </a:p>
          <a:p>
            <a:pPr algn="ctr"/>
            <a:endParaRPr lang="ru-RU" sz="1600" b="1" dirty="0"/>
          </a:p>
          <a:p>
            <a:pPr algn="ctr"/>
            <a:endParaRPr lang="ru-RU" sz="1600" b="1" dirty="0"/>
          </a:p>
          <a:p>
            <a:pPr algn="ctr"/>
            <a:endParaRPr lang="ru-RU" sz="1600" b="1" dirty="0"/>
          </a:p>
          <a:p>
            <a:pPr algn="ctr"/>
            <a:r>
              <a:rPr lang="ru-RU" sz="1600" dirty="0">
                <a:solidFill>
                  <a:srgbClr val="00B050"/>
                </a:solidFill>
              </a:rPr>
              <a:t>МЕЖДУНАРОДНЫЙ СТАНДАРТ ПО ТЕРАПЕВТИЧЕСКОМУ ИСПОЛЬЗОВАНИЮ:</a:t>
            </a:r>
          </a:p>
          <a:p>
            <a:pPr algn="ctr"/>
            <a:r>
              <a:rPr lang="ru-RU" sz="1600" dirty="0"/>
              <a:t>ЗАПРОС НА ТИ ДОЛЖЕН СОПРОВОЖДАТЬСЯ ПОДРОБНОЙ ИСТОРИЕЙ БОЛЕЗНИ, ВКЛЮЧАЯ ДОКУМЕНТЫ ОТ ВРАЧЕЙ, ПЕРВОНАЧАЛЬНО ПОСТАВИВШИХ ДИАГНОЗ (В СЛУЧАЯХ, КОГДА ЭТО ВОЗМОЖНО) И РЕЗУЛЬТАТЫ ЛАБОРАТОРНЫХ И КЛИНИЧЕСКИХ ИССЛЕДОВАНИЙ, А ТАКЖЕ ВИЗУАЛИЗИРУЮЩИЕ ИССЛЕДОВАНИЯ, ИМЕЮЩИЕ ОТНОШЕНИЯ К ДАННОМУ ЗАПРОСУ.</a:t>
            </a:r>
          </a:p>
        </p:txBody>
      </p:sp>
    </p:spTree>
    <p:extLst>
      <p:ext uri="{BB962C8B-B14F-4D97-AF65-F5344CB8AC3E}">
        <p14:creationId xmlns:p14="http://schemas.microsoft.com/office/powerpoint/2010/main" val="2141789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1546332"/>
            <a:ext cx="8513152" cy="3428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7" name="Рисунок 6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7728" y="1580621"/>
            <a:ext cx="5768744" cy="51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46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420524" y="633510"/>
            <a:ext cx="11350952" cy="4571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06" y="1087821"/>
            <a:ext cx="6522868" cy="56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09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493039"/>
            <a:ext cx="8513152" cy="3428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835" y="904510"/>
            <a:ext cx="9365275" cy="50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96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521574"/>
            <a:ext cx="8513152" cy="3428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29" y="710589"/>
            <a:ext cx="6926560" cy="6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F4FCF-37FC-4024-8545-9C675D6466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331" y="1837188"/>
            <a:ext cx="11971338" cy="4404221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Что такое допинг?</a:t>
            </a:r>
            <a:b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7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8EB5E8-E63F-4BA1-852F-73EF522769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1129702"/>
            <a:ext cx="12291830" cy="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31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424" y="442746"/>
            <a:ext cx="8513152" cy="3428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03712" y="2493428"/>
            <a:ext cx="5486400" cy="2840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462" y="658014"/>
            <a:ext cx="6939874" cy="6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tokyo 2020 hd logo">
            <a:extLst>
              <a:ext uri="{FF2B5EF4-FFF2-40B4-BE49-F238E27FC236}">
                <a16:creationId xmlns:a16="http://schemas.microsoft.com/office/drawing/2014/main" id="{1F9A5C96-626D-4A43-A173-0B90D9C9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66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tokyo 2020 hd logo">
            <a:extLst>
              <a:ext uri="{FF2B5EF4-FFF2-40B4-BE49-F238E27FC236}">
                <a16:creationId xmlns:a16="http://schemas.microsoft.com/office/drawing/2014/main" id="{1F9A5C96-626D-4A43-A173-0B90D9C9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383" y="0"/>
            <a:ext cx="4163736" cy="23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1F18C-83E2-4C16-BFBD-DD19F01A0DC6}"/>
              </a:ext>
            </a:extLst>
          </p:cNvPr>
          <p:cNvSpPr txBox="1"/>
          <p:nvPr/>
        </p:nvSpPr>
        <p:spPr>
          <a:xfrm>
            <a:off x="260059" y="360727"/>
            <a:ext cx="900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ВАЖНАЯ ИНФОРМАЦИЯ ПЕРЕД ОИ-2020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DFE28-C263-4153-ACC8-F681D2950E36}"/>
              </a:ext>
            </a:extLst>
          </p:cNvPr>
          <p:cNvSpPr txBox="1"/>
          <p:nvPr/>
        </p:nvSpPr>
        <p:spPr>
          <a:xfrm>
            <a:off x="536895" y="2038525"/>
            <a:ext cx="10152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24 июля – 9 августа 2020 года Токио, Япония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Соревновательный период </a:t>
            </a:r>
            <a:r>
              <a:rPr lang="ru-RU" sz="2400" b="1" dirty="0"/>
              <a:t>начинается за 12 часов до соревнований </a:t>
            </a:r>
            <a:r>
              <a:rPr lang="ru-RU" sz="2400" dirty="0"/>
              <a:t>и заканчивается либо с завершением церемонии награждения либо когда спортсмен выйдет с допинг контроля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Тем кто в пулах - </a:t>
            </a:r>
            <a:r>
              <a:rPr lang="ru-RU" sz="2400" b="1" dirty="0"/>
              <a:t>обязательно указывать актуальную информацию о местонахождении.</a:t>
            </a:r>
            <a:r>
              <a:rPr lang="ru-RU" sz="2400" dirty="0"/>
              <a:t> Приехали в олимпийскую деревню, заселились, указали все в Адамс включая номер комнаты!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558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tokyo 2020 hd logo">
            <a:extLst>
              <a:ext uri="{FF2B5EF4-FFF2-40B4-BE49-F238E27FC236}">
                <a16:creationId xmlns:a16="http://schemas.microsoft.com/office/drawing/2014/main" id="{1F9A5C96-626D-4A43-A173-0B90D9C9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383" y="0"/>
            <a:ext cx="4163736" cy="23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1F18C-83E2-4C16-BFBD-DD19F01A0DC6}"/>
              </a:ext>
            </a:extLst>
          </p:cNvPr>
          <p:cNvSpPr txBox="1"/>
          <p:nvPr/>
        </p:nvSpPr>
        <p:spPr>
          <a:xfrm>
            <a:off x="260059" y="360727"/>
            <a:ext cx="900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ВАЖНАЯ ИНФОРМАЦИЯ ПЕРЕД ОИ-2020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DFE28-C263-4153-ACC8-F681D2950E36}"/>
              </a:ext>
            </a:extLst>
          </p:cNvPr>
          <p:cNvSpPr txBox="1"/>
          <p:nvPr/>
        </p:nvSpPr>
        <p:spPr>
          <a:xfrm>
            <a:off x="489598" y="2304351"/>
            <a:ext cx="10167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Если нужно, оформить ТИ: </a:t>
            </a:r>
          </a:p>
          <a:p>
            <a:r>
              <a:rPr lang="ru-RU" sz="2400" dirty="0"/>
              <a:t>Если ТИ есть российский, его надо будет подтвердить, отправив заявку в отдел по ТИ оргкомитета олимпиады (специальная для этого почта указана в документе</a:t>
            </a:r>
            <a:r>
              <a:rPr lang="en-US" sz="2400" dirty="0"/>
              <a:t> </a:t>
            </a:r>
            <a:r>
              <a:rPr lang="ru-RU" sz="2400" dirty="0"/>
              <a:t>«Антидопинговые правила применимые к ОИ-2020 в Токио», который есть на сайте </a:t>
            </a:r>
            <a:r>
              <a:rPr lang="en-US" sz="2400" dirty="0">
                <a:hlinkClick r:id="rId3"/>
              </a:rPr>
              <a:t>www.rusada.ru</a:t>
            </a:r>
            <a:r>
              <a:rPr lang="en-US" sz="2400" dirty="0"/>
              <a:t> </a:t>
            </a:r>
            <a:r>
              <a:rPr lang="ru-RU" sz="2400" dirty="0"/>
              <a:t>)</a:t>
            </a:r>
          </a:p>
          <a:p>
            <a:endParaRPr lang="ru-RU" dirty="0"/>
          </a:p>
          <a:p>
            <a:r>
              <a:rPr lang="ru-RU" sz="2400" b="1" dirty="0"/>
              <a:t>Тренерам/врачам: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обязательно свериться с запрещённым списком 2020 года;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шприцы провозить на олимпиаду нельзя (</a:t>
            </a:r>
            <a:r>
              <a:rPr lang="ru-RU" sz="2400" dirty="0" err="1"/>
              <a:t>no</a:t>
            </a:r>
            <a:r>
              <a:rPr lang="ru-RU" sz="2400" dirty="0"/>
              <a:t> </a:t>
            </a:r>
            <a:r>
              <a:rPr lang="ru-RU" sz="2400" dirty="0" err="1"/>
              <a:t>needle</a:t>
            </a:r>
            <a:r>
              <a:rPr lang="ru-RU" sz="2400" dirty="0"/>
              <a:t> </a:t>
            </a:r>
            <a:r>
              <a:rPr lang="ru-RU" sz="2400" dirty="0" err="1"/>
              <a:t>policy</a:t>
            </a:r>
            <a:r>
              <a:rPr lang="ru-RU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Проверить препараты в </a:t>
            </a:r>
            <a:r>
              <a:rPr lang="ru-RU" sz="2400" dirty="0" err="1"/>
              <a:t>global</a:t>
            </a:r>
            <a:r>
              <a:rPr lang="ru-RU" sz="2400" dirty="0"/>
              <a:t> </a:t>
            </a:r>
            <a:r>
              <a:rPr lang="ru-RU" sz="2400" dirty="0" err="1"/>
              <a:t>dro</a:t>
            </a:r>
            <a:r>
              <a:rPr lang="ru-RU" sz="2400" dirty="0"/>
              <a:t> (те, которые берутся с собой на ОИ)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096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50624/v850624901/11b4ea/ooOkahyZxq8.jpg">
            <a:extLst>
              <a:ext uri="{FF2B5EF4-FFF2-40B4-BE49-F238E27FC236}">
                <a16:creationId xmlns:a16="http://schemas.microsoft.com/office/drawing/2014/main" id="{B19E78C8-D86A-4F36-B1C1-9764F3CA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3" y="10628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DF467-F827-4C1F-8A1A-104D8F7F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712" y="628115"/>
            <a:ext cx="3055506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СНЮС и НАСВАЙ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5E4D7-9FAE-4179-8252-B6524079B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0" y="1359677"/>
            <a:ext cx="5663980" cy="3825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 вреде и последствиях употребления: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Может вызывать никотиновую зависимость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/>
              <a:t>Вызывает эффекты сильного местного жжения слизистой ротовой полости, тяжести в голове, апатии, резкого слюноотделения и головокружения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000" dirty="0"/>
              <a:t>Существует большой риск лейкоплакии и патологических изменений ротовой полости, которые считаются предшественниками рака половой полости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85073-057B-41F8-A460-6C12C1468DD2}"/>
              </a:ext>
            </a:extLst>
          </p:cNvPr>
          <p:cNvSpPr txBox="1"/>
          <p:nvPr/>
        </p:nvSpPr>
        <p:spPr>
          <a:xfrm>
            <a:off x="458657" y="2610734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rgbClr val="7030A0"/>
                </a:solidFill>
              </a:rPr>
              <a:t>Примечание: никотин не входит в Запрещенный список, но включен в программу мониторинга уже на протяжении многих лет, а значит изучается на предмет попадания в список субстанций, запрещенных в спорте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6974B-FD26-457C-BBA5-783816049566}"/>
              </a:ext>
            </a:extLst>
          </p:cNvPr>
          <p:cNvSpPr txBox="1"/>
          <p:nvPr/>
        </p:nvSpPr>
        <p:spPr>
          <a:xfrm>
            <a:off x="7248128" y="3068941"/>
            <a:ext cx="4715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Запрещены на территории Российской Федерации законом «Об охране здоровья граждан от воздействия окружающего табачного дыма и последствий потребления табака»,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их продажа запрещена и является административным правонарушением</a:t>
            </a:r>
          </a:p>
          <a:p>
            <a:pPr algn="just"/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06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8FC4A20A-94A1-4750-8122-C9E7B3580927}"/>
              </a:ext>
            </a:extLst>
          </p:cNvPr>
          <p:cNvSpPr txBox="1">
            <a:spLocks/>
          </p:cNvSpPr>
          <p:nvPr/>
        </p:nvSpPr>
        <p:spPr bwMode="auto">
          <a:xfrm>
            <a:off x="1487488" y="549275"/>
            <a:ext cx="9288462" cy="5903913"/>
          </a:xfrm>
          <a:prstGeom prst="rect">
            <a:avLst/>
          </a:prstGeom>
          <a:ln w="2540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16887D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СПАСИБО ЗА ВНИМАНИЕ!</a:t>
            </a:r>
            <a:endParaRPr lang="ru-RU" sz="1000" b="1" dirty="0">
              <a:solidFill>
                <a:srgbClr val="16887D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1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00B050"/>
                </a:solidFill>
                <a:cs typeface="Arial" charset="0"/>
                <a:hlinkClick r:id="rId3"/>
              </a:rPr>
              <a:t>www.rusada.ru</a:t>
            </a:r>
            <a:endParaRPr lang="ru-RU" sz="2800" b="1" u="sng" dirty="0">
              <a:solidFill>
                <a:srgbClr val="00B050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16887D"/>
                </a:solidFill>
                <a:cs typeface="Arial" charset="0"/>
              </a:rPr>
              <a:t>rusada@rusada.ru</a:t>
            </a:r>
            <a:endParaRPr lang="ru-RU" sz="2800" b="1" dirty="0">
              <a:solidFill>
                <a:srgbClr val="16887D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dirty="0">
                <a:cs typeface="Arial" charset="0"/>
              </a:rPr>
              <a:t>тел.: </a:t>
            </a: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+7 </a:t>
            </a:r>
            <a:r>
              <a:rPr lang="en-US" sz="2800" b="1" dirty="0">
                <a:solidFill>
                  <a:srgbClr val="16887D"/>
                </a:solidFill>
                <a:cs typeface="Arial" charset="0"/>
              </a:rPr>
              <a:t>(495)</a:t>
            </a: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 </a:t>
            </a:r>
            <a:r>
              <a:rPr lang="en-US" sz="2800" b="1" dirty="0">
                <a:solidFill>
                  <a:srgbClr val="16887D"/>
                </a:solidFill>
                <a:cs typeface="Arial" charset="0"/>
              </a:rPr>
              <a:t>788</a:t>
            </a: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 </a:t>
            </a:r>
            <a:r>
              <a:rPr lang="en-US" sz="2800" b="1" dirty="0">
                <a:solidFill>
                  <a:srgbClr val="16887D"/>
                </a:solidFill>
                <a:cs typeface="Arial" charset="0"/>
              </a:rPr>
              <a:t>40 60</a:t>
            </a: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 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cs typeface="Arial" charset="0"/>
              </a:rPr>
              <a:t>Горячая линия: </a:t>
            </a:r>
            <a:r>
              <a:rPr lang="ru-RU" sz="2800" b="1" dirty="0"/>
              <a:t>8 (800) 770-03-32 (бесплатно по РФ)</a:t>
            </a:r>
            <a:br>
              <a:rPr lang="ru-RU" sz="2800" b="1" dirty="0"/>
            </a:br>
            <a:r>
              <a:rPr lang="ru-RU" sz="2800" b="1" dirty="0"/>
              <a:t>+7 (965) 327-16-78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ПРОВЕРИТЬ ПРЕПАРАТ: </a:t>
            </a:r>
            <a:r>
              <a:rPr lang="en-US" sz="2800" b="1" dirty="0">
                <a:solidFill>
                  <a:schemeClr val="tx1"/>
                </a:solidFill>
                <a:cs typeface="Arial" charset="0"/>
              </a:rPr>
              <a:t>list.rusada.ru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16887D"/>
                </a:solidFill>
                <a:cs typeface="Arial" charset="0"/>
              </a:rPr>
              <a:t>ОБУЧЕНИЕ: </a:t>
            </a:r>
            <a:r>
              <a:rPr lang="en-US" sz="2800" b="1" dirty="0">
                <a:solidFill>
                  <a:schemeClr val="tx1"/>
                </a:solidFill>
                <a:cs typeface="Arial" charset="0"/>
              </a:rPr>
              <a:t>rusada.triagonal.net</a:t>
            </a:r>
            <a:r>
              <a:rPr lang="ru-RU" sz="2800" b="1" dirty="0">
                <a:solidFill>
                  <a:srgbClr val="00B050"/>
                </a:solidFill>
                <a:cs typeface="Arial" charset="0"/>
              </a:rPr>
              <a:t> </a:t>
            </a:r>
            <a:endParaRPr lang="en-US" sz="2800" b="1" dirty="0">
              <a:solidFill>
                <a:srgbClr val="00B050"/>
              </a:solidFill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cs typeface="Arial" charset="0"/>
              </a:rPr>
              <a:t>125284</a:t>
            </a:r>
            <a:r>
              <a:rPr lang="ru-RU" sz="2800" dirty="0">
                <a:cs typeface="Arial" charset="0"/>
              </a:rPr>
              <a:t>, г. Москва, Беговая ул., д.6А 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800" dirty="0">
              <a:cs typeface="Arial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br>
              <a:rPr lang="en-US" sz="2800" dirty="0">
                <a:cs typeface="Arial" charset="0"/>
              </a:rPr>
            </a:br>
            <a:endParaRPr lang="ru-RU" sz="2800" dirty="0">
              <a:cs typeface="Arial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800" dirty="0">
              <a:cs typeface="Arial" charset="0"/>
            </a:endParaRPr>
          </a:p>
          <a:p>
            <a:pPr marL="342900" indent="-34290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45059" name="Рисунок 3" descr="facebook-32x32.png">
            <a:hlinkClick r:id="rId4"/>
            <a:extLst>
              <a:ext uri="{FF2B5EF4-FFF2-40B4-BE49-F238E27FC236}">
                <a16:creationId xmlns:a16="http://schemas.microsoft.com/office/drawing/2014/main" id="{056BF7A6-C1B8-4AD9-9326-2B5E5F87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6021388"/>
            <a:ext cx="303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4" descr="Twitter.gif">
            <a:hlinkClick r:id="rId6"/>
            <a:extLst>
              <a:ext uri="{FF2B5EF4-FFF2-40B4-BE49-F238E27FC236}">
                <a16:creationId xmlns:a16="http://schemas.microsoft.com/office/drawing/2014/main" id="{64DFD058-BAFE-4DEF-B21F-54051A4B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021388"/>
            <a:ext cx="30321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Рисунок 5" descr="InstagramTransparent@512.png">
            <a:hlinkClick r:id="rId8"/>
            <a:extLst>
              <a:ext uri="{FF2B5EF4-FFF2-40B4-BE49-F238E27FC236}">
                <a16:creationId xmlns:a16="http://schemas.microsoft.com/office/drawing/2014/main" id="{E63CF947-5A78-4FC6-BA3F-D1C19062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6021388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Рисунок 6" descr="0_c80ca_1a92b012_orig.png">
            <a:extLst>
              <a:ext uri="{FF2B5EF4-FFF2-40B4-BE49-F238E27FC236}">
                <a16:creationId xmlns:a16="http://schemas.microsoft.com/office/drawing/2014/main" id="{CFC5BBB3-796F-48A0-9A70-99C30DEF1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6021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6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1199357" y="3900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Constantia" pitchFamily="18" charset="0"/>
              </a:rPr>
              <a:t>ОПРЕДЕЛЕНИЕ ПОНЯТИЯ ДОПИНГ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345641" y="1209059"/>
            <a:ext cx="5256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ЧТО ТАКОЕ ДОПИНГ 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26230" y="2455851"/>
            <a:ext cx="77381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Tahoma" charset="0"/>
                <a:ea typeface="Tahoma" charset="0"/>
                <a:cs typeface="Tahoma" charset="0"/>
              </a:rPr>
              <a:t>ДОПИНГ</a:t>
            </a:r>
            <a:r>
              <a:rPr lang="ru-RU" sz="2800" dirty="0">
                <a:latin typeface="Tahoma" charset="0"/>
                <a:ea typeface="Tahoma" charset="0"/>
                <a:cs typeface="Tahoma" charset="0"/>
              </a:rPr>
              <a:t> – </a:t>
            </a:r>
            <a:r>
              <a:rPr lang="ru-RU" sz="3200" dirty="0">
                <a:latin typeface="Tahoma" charset="0"/>
                <a:ea typeface="Tahoma" charset="0"/>
                <a:cs typeface="Tahoma" charset="0"/>
              </a:rPr>
              <a:t>это нарушение одного или нескольких антидопинговых правил</a:t>
            </a:r>
            <a:endParaRPr lang="ru-RU" sz="28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Рисунок 6" descr="Кодекс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1" y="1522447"/>
            <a:ext cx="3551302" cy="5010289"/>
          </a:xfrm>
          <a:prstGeom prst="rect">
            <a:avLst/>
          </a:prstGeom>
          <a:ln>
            <a:solidFill>
              <a:schemeClr val="tx1">
                <a:alpha val="56000"/>
              </a:schemeClr>
            </a:solidFill>
          </a:ln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4162068" y="4027592"/>
            <a:ext cx="69936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>
                <a:latin typeface="Constantia" pitchFamily="18" charset="0"/>
              </a:rPr>
              <a:t>          </a:t>
            </a:r>
            <a:r>
              <a:rPr lang="ru-RU" sz="2400" dirty="0">
                <a:latin typeface="Tahoma" charset="0"/>
                <a:ea typeface="Tahoma" charset="0"/>
                <a:cs typeface="Tahoma" charset="0"/>
              </a:rPr>
              <a:t>основополагающий документ, регламентирующий деятельность в сфере борьбы с допингом  </a:t>
            </a:r>
            <a:endParaRPr lang="ru-RU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4077" y="5597252"/>
            <a:ext cx="4536505" cy="28733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Constantia" pitchFamily="18" charset="0"/>
              </a:rPr>
              <a:t>на сайте РУСАДА - </a:t>
            </a:r>
            <a:r>
              <a:rPr lang="en-US" sz="2000" b="1" dirty="0">
                <a:solidFill>
                  <a:schemeClr val="accent1"/>
                </a:solidFill>
                <a:latin typeface="Constantia" pitchFamily="18" charset="0"/>
              </a:rPr>
              <a:t>www.rusada.ru</a:t>
            </a:r>
            <a:endParaRPr lang="ru-RU" sz="2000" b="1" dirty="0">
              <a:solidFill>
                <a:schemeClr val="accent1"/>
              </a:solidFill>
              <a:latin typeface="Constantia" pitchFamily="18" charset="0"/>
            </a:endParaRPr>
          </a:p>
        </p:txBody>
      </p:sp>
      <p:pic>
        <p:nvPicPr>
          <p:cNvPr id="1026" name="Picture 2" descr="Z:\Отдел реализации образовательных программ\Архив\АРХИВ 2012\Специалист отдела Калташкина Елена Юрьевна\Медиа-работа\логотипы\log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0377" y="6453336"/>
            <a:ext cx="1080559" cy="216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92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F4FCF-37FC-4024-8545-9C675D6466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331" y="1837188"/>
            <a:ext cx="11971338" cy="4404221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Виды нарушений антидопинговых правил</a:t>
            </a:r>
            <a:b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7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8EB5E8-E63F-4BA1-852F-73EF522769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1129702"/>
            <a:ext cx="12291830" cy="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634D8967-DB6E-408B-98B1-FA321326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9215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00B050"/>
                </a:solidFill>
                <a:latin typeface="+mn-lt"/>
              </a:rPr>
              <a:t>ВИДЫ НАРУШЕНИЙ АНТИДОПИНГОВЫХ ПРАВИЛ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BC7915D3-6269-43CE-A466-6706893FC09C}"/>
              </a:ext>
            </a:extLst>
          </p:cNvPr>
          <p:cNvCxnSpPr/>
          <p:nvPr/>
        </p:nvCxnSpPr>
        <p:spPr>
          <a:xfrm>
            <a:off x="6816725" y="4437063"/>
            <a:ext cx="574675" cy="504825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74">
            <a:extLst>
              <a:ext uri="{FF2B5EF4-FFF2-40B4-BE49-F238E27FC236}">
                <a16:creationId xmlns:a16="http://schemas.microsoft.com/office/drawing/2014/main" id="{396EC092-64E0-4766-97C4-EA81707F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692150"/>
            <a:ext cx="11425237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Tx/>
              <a:buNone/>
              <a:defRPr/>
            </a:pPr>
            <a:r>
              <a:rPr lang="ru-RU" altLang="ru-RU" sz="2400" b="1" dirty="0">
                <a:latin typeface="+mn-lt"/>
              </a:rPr>
              <a:t>Ст. 2 Всемирного антидопингового кодекса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</a:rPr>
              <a:t>Наличие запрещенной субстанции в пробе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Использование или попытка использования запрещенной субстанции или метода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Уклонение, отказ или неявка на процедуру сдачи пробы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Нарушение 3-х правил доступности в течение 12 месяцев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Фальсификация или попытка фальсификации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Обладание запрещенной субстанцией или методом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Распространение или попытка распространения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Назначение или попытка назначения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Соучастие</a:t>
            </a:r>
            <a:endParaRPr lang="ru-RU" altLang="ru-RU" sz="2200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2200" dirty="0">
                <a:latin typeface="+mn-lt"/>
                <a:cs typeface="Arial" panose="020B0604020202020204" pitchFamily="34" charset="0"/>
              </a:rPr>
              <a:t>Профессиональное 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43668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565" y="918774"/>
            <a:ext cx="11350869" cy="4571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5061" y="960304"/>
            <a:ext cx="11604381" cy="567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002060"/>
                </a:solidFill>
              </a:rPr>
              <a:t>Наличие запрещенной субстанции в пробе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012277" y="1822974"/>
            <a:ext cx="7848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2000" b="1" dirty="0"/>
              <a:t>Основные группы субстанций:</a:t>
            </a:r>
          </a:p>
          <a:p>
            <a:pPr>
              <a:buClr>
                <a:schemeClr val="accent1"/>
              </a:buClr>
            </a:pPr>
            <a:endParaRPr lang="en-US" b="1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/>
              <a:t> Субстанции и методы, запрещенные все время</a:t>
            </a:r>
            <a:r>
              <a:rPr lang="en-US" sz="2000" dirty="0"/>
              <a:t> </a:t>
            </a:r>
            <a:endParaRPr lang="ru-RU" sz="2000" dirty="0"/>
          </a:p>
          <a:p>
            <a:endParaRPr lang="en-US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/>
              <a:t>Субстанции, запрещенные только в соревновательный период</a:t>
            </a:r>
          </a:p>
          <a:p>
            <a:endParaRPr lang="ru-RU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ru-RU" sz="2000" dirty="0"/>
              <a:t> Субстанции, запрещенные в отдельных видах спорта     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012277" y="5179626"/>
            <a:ext cx="741247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Constantia" pitchFamily="18" charset="0"/>
                <a:ea typeface="+mj-ea"/>
                <a:cs typeface="Arial" charset="0"/>
              </a:rPr>
              <a:t> </a:t>
            </a:r>
            <a:br>
              <a:rPr lang="ru-RU" sz="2800" b="1" dirty="0">
                <a:solidFill>
                  <a:srgbClr val="FF0000"/>
                </a:solidFill>
                <a:latin typeface="Constantia" pitchFamily="18" charset="0"/>
                <a:ea typeface="+mj-ea"/>
                <a:cs typeface="Arial" charset="0"/>
              </a:rPr>
            </a:br>
            <a:endParaRPr lang="ru-RU" sz="2800" b="1" dirty="0">
              <a:solidFill>
                <a:srgbClr val="FF0000"/>
              </a:solidFill>
              <a:latin typeface="Constantia" pitchFamily="18" charset="0"/>
              <a:ea typeface="+mj-ea"/>
              <a:cs typeface="Arial" charset="0"/>
            </a:endParaRPr>
          </a:p>
          <a:p>
            <a:pPr>
              <a:defRPr/>
            </a:pPr>
            <a:endParaRPr lang="ru-RU" sz="2800" b="1" dirty="0">
              <a:solidFill>
                <a:srgbClr val="FF0000"/>
              </a:solidFill>
              <a:latin typeface="Constantia" pitchFamily="18" charset="0"/>
              <a:ea typeface="+mj-ea"/>
              <a:cs typeface="Arial" charset="0"/>
            </a:endParaRPr>
          </a:p>
          <a:p>
            <a:pPr algn="just">
              <a:defRPr/>
            </a:pPr>
            <a:r>
              <a:rPr lang="ru-RU" sz="2800" b="1" dirty="0">
                <a:solidFill>
                  <a:srgbClr val="FF0000"/>
                </a:solidFill>
                <a:ea typeface="+mj-ea"/>
                <a:cs typeface="Arial" charset="0"/>
              </a:rPr>
              <a:t>ВАЖНО!</a:t>
            </a:r>
            <a:br>
              <a:rPr lang="en-US" sz="2800" b="1" dirty="0">
                <a:solidFill>
                  <a:srgbClr val="FF0000"/>
                </a:solidFill>
                <a:ea typeface="+mj-ea"/>
                <a:cs typeface="Arial" charset="0"/>
              </a:rPr>
            </a:br>
            <a:r>
              <a:rPr lang="ru-RU" sz="2000" dirty="0">
                <a:ea typeface="+mj-ea"/>
                <a:cs typeface="Arial" charset="0"/>
              </a:rPr>
              <a:t>Соревновательный период начинается </a:t>
            </a:r>
            <a:r>
              <a:rPr lang="ru-RU" sz="2400" b="1" dirty="0">
                <a:ea typeface="+mj-ea"/>
                <a:cs typeface="Arial" charset="0"/>
              </a:rPr>
              <a:t>за 12 часов до старта </a:t>
            </a:r>
            <a:r>
              <a:rPr lang="ru-RU" sz="2000" dirty="0">
                <a:ea typeface="+mj-ea"/>
                <a:cs typeface="Arial" charset="0"/>
              </a:rPr>
              <a:t>соревнований, если иное не прописано организаторами в регламенте соревнований. </a:t>
            </a:r>
            <a:endParaRPr lang="ru-RU" sz="2000" b="1" dirty="0">
              <a:ea typeface="+mj-ea"/>
              <a:cs typeface="Arial" charset="0"/>
            </a:endParaRPr>
          </a:p>
          <a:p>
            <a:pPr algn="just">
              <a:defRPr/>
            </a:pPr>
            <a:endParaRPr lang="ru-RU" sz="2000" dirty="0">
              <a:solidFill>
                <a:srgbClr val="FF0000"/>
              </a:solidFill>
              <a:ea typeface="+mj-ea"/>
              <a:cs typeface="Arial" charset="0"/>
            </a:endParaRPr>
          </a:p>
          <a:p>
            <a:pPr>
              <a:defRPr/>
            </a:pPr>
            <a:endParaRPr lang="ru-RU" sz="1000" b="1" dirty="0">
              <a:solidFill>
                <a:srgbClr val="FF0000"/>
              </a:solidFill>
              <a:ea typeface="+mj-ea"/>
              <a:cs typeface="Arial" charset="0"/>
            </a:endParaRPr>
          </a:p>
          <a:p>
            <a:pPr algn="just">
              <a:buClr>
                <a:srgbClr val="FF0000"/>
              </a:buClr>
              <a:defRPr/>
            </a:pPr>
            <a:r>
              <a:rPr lang="ru-RU" sz="2000" dirty="0">
                <a:ea typeface="+mj-ea"/>
                <a:cs typeface="Arial" charset="0"/>
              </a:rPr>
              <a:t> </a:t>
            </a:r>
            <a:endParaRPr lang="ru-RU" dirty="0">
              <a:latin typeface="Constantia" pitchFamily="18" charset="0"/>
              <a:cs typeface="Arial" charset="0"/>
            </a:endParaRPr>
          </a:p>
          <a:p>
            <a:pPr algn="just">
              <a:defRPr/>
            </a:pPr>
            <a:br>
              <a:rPr lang="ru-RU" sz="1600" dirty="0">
                <a:latin typeface="Constantia" pitchFamily="18" charset="0"/>
                <a:ea typeface="+mj-ea"/>
                <a:cs typeface="Arial" charset="0"/>
              </a:rPr>
            </a:br>
            <a:br>
              <a:rPr lang="ru-RU" sz="1600" dirty="0">
                <a:latin typeface="Constantia" pitchFamily="18" charset="0"/>
                <a:ea typeface="+mj-ea"/>
                <a:cs typeface="Arial" charset="0"/>
              </a:rPr>
            </a:br>
            <a:br>
              <a:rPr lang="ru-RU" sz="1600" dirty="0">
                <a:latin typeface="Constantia" pitchFamily="18" charset="0"/>
                <a:ea typeface="+mj-ea"/>
                <a:cs typeface="Arial" charset="0"/>
              </a:rPr>
            </a:br>
            <a:br>
              <a:rPr lang="ru-RU" sz="1600" dirty="0">
                <a:latin typeface="Constantia" pitchFamily="18" charset="0"/>
                <a:ea typeface="+mj-ea"/>
                <a:cs typeface="Arial" charset="0"/>
              </a:rPr>
            </a:br>
            <a:r>
              <a:rPr lang="ru-RU" sz="1600" dirty="0">
                <a:latin typeface="Constantia" pitchFamily="18" charset="0"/>
                <a:ea typeface="+mj-ea"/>
                <a:cs typeface="Arial" charset="0"/>
              </a:rPr>
              <a:t>  </a:t>
            </a:r>
            <a:br>
              <a:rPr lang="ru-RU" sz="1600" b="1" dirty="0">
                <a:solidFill>
                  <a:schemeClr val="tx2"/>
                </a:solidFill>
                <a:latin typeface="Constantia" pitchFamily="18" charset="0"/>
                <a:ea typeface="+mj-ea"/>
                <a:cs typeface="Arial" charset="0"/>
              </a:rPr>
            </a:br>
            <a:br>
              <a:rPr lang="ru-RU" sz="1600" b="1" dirty="0">
                <a:solidFill>
                  <a:schemeClr val="tx2"/>
                </a:solidFill>
                <a:latin typeface="Constantia" pitchFamily="18" charset="0"/>
                <a:ea typeface="+mj-ea"/>
                <a:cs typeface="Arial" charset="0"/>
              </a:rPr>
            </a:br>
            <a:endParaRPr lang="ru-RU" sz="1600" b="1" dirty="0">
              <a:latin typeface="Constantia" pitchFamily="18" charset="0"/>
              <a:ea typeface="+mj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55" y="1301146"/>
            <a:ext cx="2126080" cy="19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3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1751</Words>
  <Application>Microsoft Office PowerPoint</Application>
  <PresentationFormat>Широкоэкранный</PresentationFormat>
  <Paragraphs>366</Paragraphs>
  <Slides>55</Slides>
  <Notes>13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-apple-system</vt:lpstr>
      <vt:lpstr>Arial</vt:lpstr>
      <vt:lpstr>Calibri</vt:lpstr>
      <vt:lpstr>Calibri Light</vt:lpstr>
      <vt:lpstr>Constantia</vt:lpstr>
      <vt:lpstr>Tahoma</vt:lpstr>
      <vt:lpstr>Wingdings</vt:lpstr>
      <vt:lpstr>Тема Office</vt:lpstr>
      <vt:lpstr>Ключевые аспекты антидопинговой деятельности в спорте</vt:lpstr>
      <vt:lpstr>Презентация PowerPoint</vt:lpstr>
      <vt:lpstr>Онлайн обучение www.rusada.triagonal.net</vt:lpstr>
      <vt:lpstr>2курса = 2 сертификата</vt:lpstr>
      <vt:lpstr>Что такое допинг? </vt:lpstr>
      <vt:lpstr>Презентация PowerPoint</vt:lpstr>
      <vt:lpstr>Виды нарушений антидопинговых правил </vt:lpstr>
      <vt:lpstr>ВИДЫ НАРУШЕНИЙ АНТИДОПИНГОВЫХ ПРАВИЛ</vt:lpstr>
      <vt:lpstr>Презентация PowerPoint</vt:lpstr>
      <vt:lpstr> НАЛИЧИЕ ЗАПРЕЩЁННОЙ СУБСТАНЦИИ В ПРОБЕ</vt:lpstr>
      <vt:lpstr>Адрес сервиса: list.rusada.ru</vt:lpstr>
      <vt:lpstr>Презентация PowerPoint</vt:lpstr>
      <vt:lpstr>БИОЛОГИЧЕСКИ АКТИВНЫЕ ДОБАВКИ СПОРТИВНОЕ ПИТАНИЕ</vt:lpstr>
      <vt:lpstr>Презентация PowerPoint</vt:lpstr>
      <vt:lpstr>Презентация PowerPoint</vt:lpstr>
      <vt:lpstr>ОТКАЗ И ИНОЕ УКЛОНЕНИЕ ОТ СДАЧИ ПРОБЫ</vt:lpstr>
      <vt:lpstr>CИСТЕМА ADAMS</vt:lpstr>
      <vt:lpstr>Презентация PowerPoint</vt:lpstr>
      <vt:lpstr>Презентация PowerPoint</vt:lpstr>
      <vt:lpstr>ФАЛЬСИФИКАЦИЯ ИЛИ ПОПЫТКА ФАЛЬСИФИКАЦИИ</vt:lpstr>
      <vt:lpstr>ОБЛАДАНИЕ ЗАПРЕЩЕННЫМИ СУБСТАНЦИЯМИ И МЕТОДАМИ </vt:lpstr>
      <vt:lpstr>РАСПРОСТРАНЕНИЕ ИЛИ  ПОПЫТКА РАСПРОСТРАНЕНИЯ</vt:lpstr>
      <vt:lpstr>ПРОФЕССИОНАЛЬНОЕ СОТРУДНИЧЕСТВО</vt:lpstr>
      <vt:lpstr>ПРОЦЕДУРА ДОПИНГ-КОНТРОЛЯ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ПРОМЕЖУТОЧНАЯ ПРОБА</vt:lpstr>
      <vt:lpstr>ДОПОЛНИТЕЛЬНАЯ ПРОБА</vt:lpstr>
      <vt:lpstr>ОСОБЕННОСТИ СДАЧИ ПРОБЫ КРОВИ</vt:lpstr>
      <vt:lpstr>Презентация PowerPoint</vt:lpstr>
      <vt:lpstr>Презентация PowerPoint</vt:lpstr>
      <vt:lpstr>САНКЦИИ К ПЕРСОНАЛУ СПОРТСМЕНА</vt:lpstr>
      <vt:lpstr>СПИСОК ПЕРСОНАЛА СПОРТСМЕНА, ОТБЫВАЮЩЕГО ДИСКВАЛИФИКАЦИЮ ПО РЕШЕНИЮ ОБЩЕРОССИЙСКИХ И МЕЖДУНАРОДНЫХ ФЕДЕРАЦИЙ ПО ВИДАМ СПОРТА</vt:lpstr>
      <vt:lpstr>Презентация PowerPoint</vt:lpstr>
      <vt:lpstr>Адрес сервиса: list.rusada.ru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СНЮС и НАСВАЙ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аспекты антидопинговой деятельности в спорте</dc:title>
  <dc:creator>user</dc:creator>
  <cp:lastModifiedBy>Петерайтис Максим Сергеевич</cp:lastModifiedBy>
  <cp:revision>28</cp:revision>
  <dcterms:created xsi:type="dcterms:W3CDTF">2019-03-28T18:25:41Z</dcterms:created>
  <dcterms:modified xsi:type="dcterms:W3CDTF">2020-01-16T08:02:37Z</dcterms:modified>
</cp:coreProperties>
</file>